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78" r:id="rId4"/>
    <p:sldId id="261" r:id="rId5"/>
    <p:sldId id="272" r:id="rId6"/>
    <p:sldId id="260" r:id="rId7"/>
    <p:sldId id="266" r:id="rId8"/>
    <p:sldId id="263" r:id="rId9"/>
    <p:sldId id="276" r:id="rId10"/>
    <p:sldId id="275" r:id="rId11"/>
    <p:sldId id="259" r:id="rId12"/>
    <p:sldId id="265" r:id="rId13"/>
    <p:sldId id="258" r:id="rId14"/>
    <p:sldId id="267" r:id="rId15"/>
    <p:sldId id="269" r:id="rId16"/>
    <p:sldId id="271" r:id="rId17"/>
    <p:sldId id="277" r:id="rId18"/>
    <p:sldId id="264" r:id="rId19"/>
  </p:sldIdLst>
  <p:sldSz cx="14630400" cy="8229600"/>
  <p:notesSz cx="8229600" cy="14630400"/>
  <p:embeddedFontLst>
    <p:embeddedFont>
      <p:font typeface="Kanit Light" panose="020B0604020202020204" charset="-34"/>
      <p:regular r:id="rId21"/>
    </p:embeddedFont>
    <p:embeddedFont>
      <p:font typeface="Martel Sans" panose="020B0604020202020204" charset="0"/>
      <p:regular r:id="rId22"/>
    </p:embeddedFont>
  </p:embeddedFontLst>
  <p:defaultText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06C3E-7545-6544-90DA-5B2E51E76705}" v="184" dt="2025-05-15T04:37:39.105"/>
    <p1510:client id="{29EB9F44-492C-E38E-827F-CB793478CD0F}" v="88" dt="2025-05-15T04:44:31.216"/>
    <p1510:client id="{4A48DDE6-F599-BED4-4271-91A85354BFA5}" v="145" dt="2025-05-15T17:05:19.280"/>
    <p1510:client id="{8380FEB3-B321-1B15-0148-B1A3A1BB71D2}" v="16" dt="2025-05-15T04:00:56.063"/>
    <p1510:client id="{A444BC3C-7593-80F4-9FE1-D2FC228E617A}" v="315" dt="2025-05-15T02:39:19.830"/>
    <p1510:client id="{AD9EDF5B-C8F5-35B9-F5CA-7D1B457336AB}" v="25" dt="2025-05-15T03:16:53.909"/>
    <p1510:client id="{B6A11B8A-39FF-7C72-D3E5-7E7F58FE841B}" v="64" dt="2025-05-15T04:12:42.776"/>
    <p1510:client id="{C7F22CCA-5283-D2E9-6A21-A5D63D505AC4}" v="120" dt="2025-05-15T03:57:00.135"/>
    <p1510:client id="{DA7AF0FD-5E5D-B5A8-3DE1-18DD61B55676}" v="224" dt="2025-05-15T14:35:28.450"/>
    <p1510:client id="{FD5DD7CA-E03A-94DD-7B68-AA832ECB1078}" v="43" dt="2025-05-15T04:53:12.4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788" autoAdjust="0"/>
  </p:normalViewPr>
  <p:slideViewPr>
    <p:cSldViewPr snapToGrid="0">
      <p:cViewPr varScale="1">
        <p:scale>
          <a:sx n="50" d="100"/>
          <a:sy n="50" d="100"/>
        </p:scale>
        <p:origin x="152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90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4660900" y="13896975"/>
            <a:ext cx="3567113" cy="733425"/>
          </a:xfrm>
          <a:prstGeom prst="rect">
            <a:avLst/>
          </a:prstGeom>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171450" indent="-171450">
              <a:buFont typeface="Wingdings"/>
              <a:buChar char="§"/>
            </a:pPr>
            <a:r>
              <a:rPr lang="en-US" dirty="0"/>
              <a:t>Our </a:t>
            </a:r>
            <a:r>
              <a:rPr lang="en-US" dirty="0" err="1"/>
              <a:t>stategies</a:t>
            </a:r>
            <a:r>
              <a:rPr lang="en-US" dirty="0"/>
              <a:t> were motivated from </a:t>
            </a:r>
            <a:r>
              <a:rPr lang="en-US" dirty="0" err="1"/>
              <a:t>michael</a:t>
            </a:r>
            <a:r>
              <a:rPr lang="en-US" dirty="0"/>
              <a:t> porters competitive </a:t>
            </a:r>
            <a:r>
              <a:rPr lang="en-US" dirty="0" err="1"/>
              <a:t>startegic</a:t>
            </a:r>
            <a:r>
              <a:rPr lang="en-US" dirty="0"/>
              <a:t> framework and were based on minimizing operational cost and offer competitive pricing, while ensuring profitability.</a:t>
            </a:r>
          </a:p>
          <a:p>
            <a:pPr marL="171450" indent="-171450">
              <a:buFont typeface="Wingdings"/>
              <a:buChar char="§"/>
            </a:pPr>
            <a:r>
              <a:rPr lang="en-US" dirty="0"/>
              <a:t>We began by </a:t>
            </a:r>
            <a:r>
              <a:rPr lang="en-US" dirty="0" err="1"/>
              <a:t>optimising</a:t>
            </a:r>
            <a:r>
              <a:rPr lang="en-US" dirty="0"/>
              <a:t> production process</a:t>
            </a:r>
          </a:p>
          <a:p>
            <a:pPr marL="171450" indent="-171450">
              <a:buFont typeface="Wingdings"/>
              <a:buChar char="§"/>
            </a:pPr>
            <a:r>
              <a:rPr lang="en-GB" dirty="0"/>
              <a:t>Next, we revised the Bill of Materials (BOM) for our strawberry and blueberry muesli products, cutting the percentage of expensive ingredients like strawberries and blueberries to the minimum allowable 20%. </a:t>
            </a:r>
          </a:p>
          <a:p>
            <a:pPr marL="171450" indent="-171450">
              <a:buFont typeface="Wingdings"/>
              <a:buChar char="§"/>
            </a:pPr>
            <a:r>
              <a:rPr lang="en-GB" dirty="0"/>
              <a:t>maintain competitive pricing that appealed to price-sensitive customers like DC 10- grocery stores</a:t>
            </a:r>
          </a:p>
          <a:p>
            <a:pPr marL="171450" indent="-171450">
              <a:buFont typeface="Wingdings"/>
              <a:buChar char="§"/>
            </a:pPr>
            <a:r>
              <a:rPr lang="en-GB" dirty="0"/>
              <a:t>we tracked competitors’ marketing investments by product and region each round</a:t>
            </a:r>
          </a:p>
        </p:txBody>
      </p:sp>
      <p:sp>
        <p:nvSpPr>
          <p:cNvPr id="4" name="Slide Number Placeholder 3"/>
          <p:cNvSpPr>
            <a:spLocks noGrp="1"/>
          </p:cNvSpPr>
          <p:nvPr>
            <p:ph type="sldNum" sz="quarter" idx="4294967295"/>
          </p:nvPr>
        </p:nvSpPr>
        <p:spPr>
          <a:xfrm>
            <a:off x="4660900" y="13896975"/>
            <a:ext cx="3567113" cy="733425"/>
          </a:xfrm>
          <a:prstGeom prst="rect">
            <a:avLst/>
          </a:prstGeom>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10460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171450" indent="-171450">
              <a:buFont typeface="Wingdings"/>
              <a:buChar char="§"/>
            </a:pPr>
            <a:r>
              <a:rPr lang="en-US" dirty="0">
                <a:latin typeface="Calibri"/>
                <a:ea typeface="Calibri"/>
                <a:cs typeface="Calibri"/>
              </a:rPr>
              <a:t>We created these graphs using power BI. It helped in </a:t>
            </a:r>
            <a:r>
              <a:rPr lang="en-US" dirty="0" err="1">
                <a:latin typeface="Calibri"/>
                <a:ea typeface="Calibri"/>
                <a:cs typeface="Calibri"/>
              </a:rPr>
              <a:t>stategic</a:t>
            </a:r>
            <a:r>
              <a:rPr lang="en-US" dirty="0">
                <a:latin typeface="Calibri"/>
                <a:ea typeface="Calibri"/>
                <a:cs typeface="Calibri"/>
              </a:rPr>
              <a:t> decisions and KPI monitoring. It provided real </a:t>
            </a:r>
            <a:r>
              <a:rPr lang="en-US" dirty="0"/>
              <a:t>time insights into production, pricing, and market trends</a:t>
            </a:r>
            <a:endParaRPr lang="en-US"/>
          </a:p>
          <a:p>
            <a:pPr marL="171450" indent="-171450">
              <a:buFont typeface="Wingdings"/>
              <a:buChar char="§"/>
            </a:pPr>
            <a:r>
              <a:rPr lang="en-GB" dirty="0"/>
              <a:t>dashboard displaying our product prices alongside competitors’ prices across rounds. By monitoring this data, we adjusted our pricing to stay competitive, ensuring we attracted customers like grocery chains while covering our reduced costs. This visual was critical for maintaining market share in a price-sensitive market.</a:t>
            </a:r>
          </a:p>
          <a:p>
            <a:endParaRPr lang="en-GB" dirty="0"/>
          </a:p>
          <a:p>
            <a:pPr marL="171450" indent="-171450">
              <a:buFont typeface="Wingdings"/>
              <a:buChar char="§"/>
            </a:pPr>
            <a:r>
              <a:rPr lang="en-GB" dirty="0"/>
              <a:t>bar chart showing competitors’ marketing investments by product per round. This allowed us to identify where other teams were focusing their efforts and adapt our marketing budget accordingly. For instance, if a competitor heavily marketed Nut Muesli, we shifted focus to underserved areas, optimizing our spend and impact.</a:t>
            </a:r>
          </a:p>
          <a:p>
            <a:endParaRPr lang="en-GB" dirty="0"/>
          </a:p>
        </p:txBody>
      </p:sp>
    </p:spTree>
    <p:extLst>
      <p:ext uri="{BB962C8B-B14F-4D97-AF65-F5344CB8AC3E}">
        <p14:creationId xmlns:p14="http://schemas.microsoft.com/office/powerpoint/2010/main" val="852953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171450" indent="-171450">
              <a:buFont typeface="Wingdings"/>
              <a:buChar char="§"/>
            </a:pPr>
            <a:r>
              <a:rPr lang="en-US" dirty="0"/>
              <a:t>bar graph tracked sales volumes by product and region, highlighting top performers like Strawberry Muesli 1kg. By round 8, it guided us to streamline production to six products, boosting our inventory turnover ratio and reducing excess stock.</a:t>
            </a:r>
            <a:r>
              <a:rPr lang="en-US" b="1" dirty="0"/>
              <a:t> The report is linked directly to our KPI of increasing turnover, showing how production aligned with demand.</a:t>
            </a:r>
          </a:p>
          <a:p>
            <a:pPr marL="171450" indent="-171450">
              <a:buFont typeface="Wingdings"/>
              <a:buChar char="§"/>
            </a:pPr>
            <a:endParaRPr lang="en-US" b="1" dirty="0"/>
          </a:p>
          <a:p>
            <a:pPr marL="171450" indent="-171450">
              <a:buFont typeface="Wingdings"/>
              <a:buChar char="§"/>
            </a:pPr>
            <a:r>
              <a:rPr lang="en-US" dirty="0"/>
              <a:t>bar chart displayed quantity sold and profit earned per round, segmented by distribution channel. </a:t>
            </a:r>
            <a:r>
              <a:rPr lang="en-US" b="1" dirty="0"/>
              <a:t>It provided clear insights into channel performance, showing which channels drove the highest sales volumes and profit margins. this visual guided our strategy to optimize production and pricing for each channel.</a:t>
            </a:r>
          </a:p>
        </p:txBody>
      </p:sp>
    </p:spTree>
    <p:extLst>
      <p:ext uri="{BB962C8B-B14F-4D97-AF65-F5344CB8AC3E}">
        <p14:creationId xmlns:p14="http://schemas.microsoft.com/office/powerpoint/2010/main" val="3787470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171450" indent="-171450">
              <a:buFont typeface="Wingdings"/>
              <a:buChar char="§"/>
            </a:pPr>
            <a:r>
              <a:rPr lang="en-US" dirty="0"/>
              <a:t>line chart tracked raw material prices over time, focusing on key ingredients like strawberries and blueberries, which showed decreasing prices during certain periods. By </a:t>
            </a:r>
            <a:r>
              <a:rPr lang="en-US" dirty="0" err="1"/>
              <a:t>analysing</a:t>
            </a:r>
            <a:r>
              <a:rPr lang="en-US" dirty="0"/>
              <a:t> these trends, we strategically increased the production of strawberry and blueberry muesli when costs dropped, lowering our variable expenses and improving profit margins. </a:t>
            </a:r>
            <a:endParaRPr lang="en-US" dirty="0">
              <a:latin typeface="Calibri"/>
              <a:ea typeface="Calibri"/>
              <a:cs typeface="Calibri"/>
            </a:endParaRPr>
          </a:p>
        </p:txBody>
      </p:sp>
    </p:spTree>
    <p:extLst>
      <p:ext uri="{BB962C8B-B14F-4D97-AF65-F5344CB8AC3E}">
        <p14:creationId xmlns:p14="http://schemas.microsoft.com/office/powerpoint/2010/main" val="2612624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4660900" y="13896975"/>
            <a:ext cx="3567113" cy="733425"/>
          </a:xfrm>
          <a:prstGeom prst="rect">
            <a:avLst/>
          </a:prstGeom>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4660900" y="13896975"/>
            <a:ext cx="3567113" cy="733425"/>
          </a:xfrm>
          <a:prstGeom prst="rect">
            <a:avLst/>
          </a:prstGeom>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4660900" y="13896975"/>
            <a:ext cx="3567113" cy="733425"/>
          </a:xfrm>
          <a:prstGeom prst="rect">
            <a:avLst/>
          </a:prstGeom>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52538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4660900" y="13896975"/>
            <a:ext cx="3567113" cy="733425"/>
          </a:xfrm>
          <a:prstGeom prst="rect">
            <a:avLst/>
          </a:prstGeom>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4660900" y="13896975"/>
            <a:ext cx="3567113" cy="733425"/>
          </a:xfrm>
          <a:prstGeom prst="rect">
            <a:avLst/>
          </a:prstGeom>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4660900" y="13896975"/>
            <a:ext cx="3567113" cy="733425"/>
          </a:xfrm>
          <a:prstGeom prst="rect">
            <a:avLst/>
          </a:prstGeom>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112043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a:solidFill>
                  <a:srgbClr val="272D45"/>
                </a:solidFill>
                <a:latin typeface="Kanit Light" pitchFamily="34" charset="0"/>
                <a:ea typeface="Kanit Light" pitchFamily="34" charset="-122"/>
                <a:cs typeface="Kanit Light" pitchFamily="34" charset="-120"/>
              </a:rPr>
              <a:t>SAP ERP Advanced Manufacturing Simulation</a:t>
            </a:r>
            <a:endParaRPr lang="en-US" sz="445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Business plan and lessons learned by Team F at Muesli AG.</a:t>
            </a:r>
            <a:endParaRPr lang="en-US" sz="17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66512" y="523875"/>
            <a:ext cx="4760833" cy="595074"/>
          </a:xfrm>
          <a:prstGeom prst="rect">
            <a:avLst/>
          </a:prstGeom>
          <a:noFill/>
          <a:ln/>
        </p:spPr>
        <p:txBody>
          <a:bodyPr wrap="none" lIns="0" tIns="0" rIns="0" bIns="0" rtlCol="0" anchor="t"/>
          <a:lstStyle/>
          <a:p>
            <a:pPr marL="0" indent="0" algn="l">
              <a:lnSpc>
                <a:spcPts val="4650"/>
              </a:lnSpc>
              <a:buNone/>
            </a:pPr>
            <a:r>
              <a:rPr lang="en-US" sz="3700" b="1">
                <a:solidFill>
                  <a:srgbClr val="272D45"/>
                </a:solidFill>
                <a:latin typeface="Kanit Light" pitchFamily="34" charset="0"/>
                <a:ea typeface="Kanit Light" pitchFamily="34" charset="-122"/>
                <a:cs typeface="Kanit Light" pitchFamily="34" charset="-120"/>
              </a:rPr>
              <a:t>Marketing Strategy</a:t>
            </a:r>
            <a:endParaRPr lang="en-US" sz="3700"/>
          </a:p>
        </p:txBody>
      </p:sp>
      <p:sp>
        <p:nvSpPr>
          <p:cNvPr id="3" name="Text 1"/>
          <p:cNvSpPr/>
          <p:nvPr/>
        </p:nvSpPr>
        <p:spPr>
          <a:xfrm>
            <a:off x="666512" y="1499711"/>
            <a:ext cx="13297376" cy="304562"/>
          </a:xfrm>
          <a:prstGeom prst="rect">
            <a:avLst/>
          </a:prstGeom>
          <a:noFill/>
          <a:ln/>
        </p:spPr>
        <p:txBody>
          <a:bodyPr wrap="none" lIns="0" tIns="0" rIns="0" bIns="0" rtlCol="0" anchor="t"/>
          <a:lstStyle/>
          <a:p>
            <a:pPr marL="342900" indent="-342900" algn="l">
              <a:lnSpc>
                <a:spcPts val="2350"/>
              </a:lnSpc>
              <a:buSzPct val="100000"/>
              <a:buChar char="•"/>
            </a:pPr>
            <a:r>
              <a:rPr lang="en-US" sz="1450">
                <a:solidFill>
                  <a:srgbClr val="2C3249"/>
                </a:solidFill>
                <a:latin typeface="Martel Sans" pitchFamily="34" charset="0"/>
                <a:ea typeface="Martel Sans" pitchFamily="34" charset="-122"/>
                <a:cs typeface="Martel Sans" pitchFamily="34" charset="-120"/>
              </a:rPr>
              <a:t>Allocated budgets strategically to high-demand products and key regions based on stock transfer data (Figure 1).</a:t>
            </a:r>
            <a:endParaRPr lang="en-US" sz="1450"/>
          </a:p>
        </p:txBody>
      </p:sp>
      <p:sp>
        <p:nvSpPr>
          <p:cNvPr id="4" name="Text 2"/>
          <p:cNvSpPr/>
          <p:nvPr/>
        </p:nvSpPr>
        <p:spPr>
          <a:xfrm>
            <a:off x="666512" y="1870829"/>
            <a:ext cx="13297376" cy="304562"/>
          </a:xfrm>
          <a:prstGeom prst="rect">
            <a:avLst/>
          </a:prstGeom>
          <a:noFill/>
          <a:ln/>
        </p:spPr>
        <p:txBody>
          <a:bodyPr wrap="none" lIns="0" tIns="0" rIns="0" bIns="0" rtlCol="0" anchor="t"/>
          <a:lstStyle/>
          <a:p>
            <a:pPr marL="342900" indent="-342900" algn="l">
              <a:lnSpc>
                <a:spcPts val="2350"/>
              </a:lnSpc>
              <a:buSzPct val="100000"/>
              <a:buChar char="•"/>
            </a:pPr>
            <a:r>
              <a:rPr lang="en-US" sz="1450">
                <a:solidFill>
                  <a:srgbClr val="2C3249"/>
                </a:solidFill>
                <a:latin typeface="Martel Sans" pitchFamily="34" charset="0"/>
                <a:ea typeface="Martel Sans" pitchFamily="34" charset="-122"/>
                <a:cs typeface="Martel Sans" pitchFamily="34" charset="-120"/>
              </a:rPr>
              <a:t>Increased marketing spend on products requiring rapid sell-out for last round to clear out inventory (Figure 2).</a:t>
            </a:r>
            <a:endParaRPr lang="en-US" sz="1450"/>
          </a:p>
        </p:txBody>
      </p:sp>
      <p:pic>
        <p:nvPicPr>
          <p:cNvPr id="5" name="Image 0" descr="preencoded.png"/>
          <p:cNvPicPr>
            <a:picLocks noChangeAspect="1"/>
          </p:cNvPicPr>
          <p:nvPr/>
        </p:nvPicPr>
        <p:blipFill>
          <a:blip r:embed="rId3"/>
          <a:stretch>
            <a:fillRect/>
          </a:stretch>
        </p:blipFill>
        <p:spPr>
          <a:xfrm>
            <a:off x="666512" y="2603778"/>
            <a:ext cx="5395674" cy="4472464"/>
          </a:xfrm>
          <a:prstGeom prst="rect">
            <a:avLst/>
          </a:prstGeom>
        </p:spPr>
      </p:pic>
      <p:sp>
        <p:nvSpPr>
          <p:cNvPr id="6" name="Text 3"/>
          <p:cNvSpPr/>
          <p:nvPr/>
        </p:nvSpPr>
        <p:spPr>
          <a:xfrm>
            <a:off x="666512" y="7290435"/>
            <a:ext cx="6829187" cy="243840"/>
          </a:xfrm>
          <a:prstGeom prst="rect">
            <a:avLst/>
          </a:prstGeom>
          <a:noFill/>
          <a:ln/>
        </p:spPr>
        <p:txBody>
          <a:bodyPr wrap="none" lIns="0" tIns="0" rIns="0" bIns="0" rtlCol="0" anchor="t"/>
          <a:lstStyle/>
          <a:p>
            <a:pPr marL="0" indent="0" algn="ctr">
              <a:lnSpc>
                <a:spcPts val="1900"/>
              </a:lnSpc>
              <a:buNone/>
            </a:pPr>
            <a:r>
              <a:rPr lang="en-US" sz="1150" b="1">
                <a:solidFill>
                  <a:srgbClr val="2C3249"/>
                </a:solidFill>
                <a:latin typeface="Martel Sans" pitchFamily="34" charset="0"/>
                <a:ea typeface="Martel Sans" pitchFamily="34" charset="-122"/>
                <a:cs typeface="Martel Sans" pitchFamily="34" charset="-120"/>
              </a:rPr>
              <a:t>Figure 1</a:t>
            </a:r>
            <a:endParaRPr lang="en-US" sz="1150"/>
          </a:p>
        </p:txBody>
      </p:sp>
      <p:pic>
        <p:nvPicPr>
          <p:cNvPr id="7" name="Image 1" descr="preencoded.png"/>
          <p:cNvPicPr>
            <a:picLocks noChangeAspect="1"/>
          </p:cNvPicPr>
          <p:nvPr/>
        </p:nvPicPr>
        <p:blipFill>
          <a:blip r:embed="rId4"/>
          <a:stretch>
            <a:fillRect/>
          </a:stretch>
        </p:blipFill>
        <p:spPr>
          <a:xfrm>
            <a:off x="7967901" y="2603778"/>
            <a:ext cx="4898469" cy="4040148"/>
          </a:xfrm>
          <a:prstGeom prst="rect">
            <a:avLst/>
          </a:prstGeom>
        </p:spPr>
      </p:pic>
      <p:sp>
        <p:nvSpPr>
          <p:cNvPr id="8" name="Text 4"/>
          <p:cNvSpPr/>
          <p:nvPr/>
        </p:nvSpPr>
        <p:spPr>
          <a:xfrm>
            <a:off x="7967901" y="6858119"/>
            <a:ext cx="6003488" cy="243840"/>
          </a:xfrm>
          <a:prstGeom prst="rect">
            <a:avLst/>
          </a:prstGeom>
          <a:noFill/>
          <a:ln/>
        </p:spPr>
        <p:txBody>
          <a:bodyPr wrap="none" lIns="0" tIns="0" rIns="0" bIns="0" rtlCol="0" anchor="t"/>
          <a:lstStyle/>
          <a:p>
            <a:pPr marL="0" indent="0" algn="ctr">
              <a:lnSpc>
                <a:spcPts val="1900"/>
              </a:lnSpc>
              <a:buNone/>
            </a:pPr>
            <a:r>
              <a:rPr lang="en-US" sz="1150" b="1">
                <a:solidFill>
                  <a:srgbClr val="2C3249"/>
                </a:solidFill>
                <a:latin typeface="Martel Sans" pitchFamily="34" charset="0"/>
                <a:ea typeface="Martel Sans" pitchFamily="34" charset="-122"/>
                <a:cs typeface="Martel Sans" pitchFamily="34" charset="-120"/>
              </a:rPr>
              <a:t>Figure 2</a:t>
            </a:r>
            <a:endParaRPr lang="en-US" sz="1150"/>
          </a:p>
        </p:txBody>
      </p:sp>
      <p:sp>
        <p:nvSpPr>
          <p:cNvPr id="10" name="Rectangle 9">
            <a:extLst>
              <a:ext uri="{FF2B5EF4-FFF2-40B4-BE49-F238E27FC236}">
                <a16:creationId xmlns:a16="http://schemas.microsoft.com/office/drawing/2014/main" id="{9192F030-9F42-2E8E-E05E-BF605C734079}"/>
              </a:ext>
            </a:extLst>
          </p:cNvPr>
          <p:cNvSpPr/>
          <p:nvPr/>
        </p:nvSpPr>
        <p:spPr>
          <a:xfrm>
            <a:off x="12903242" y="7582774"/>
            <a:ext cx="1686659" cy="561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952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72991"/>
            <a:ext cx="7323653" cy="708779"/>
          </a:xfrm>
          <a:prstGeom prst="rect">
            <a:avLst/>
          </a:prstGeom>
          <a:noFill/>
          <a:ln/>
        </p:spPr>
        <p:txBody>
          <a:bodyPr wrap="none" lIns="0" tIns="0" rIns="0" bIns="0" rtlCol="0" anchor="t"/>
          <a:lstStyle/>
          <a:p>
            <a:pPr marL="0" indent="0" algn="l">
              <a:lnSpc>
                <a:spcPts val="5550"/>
              </a:lnSpc>
              <a:buNone/>
            </a:pPr>
            <a:r>
              <a:rPr lang="en-US" sz="4450">
                <a:solidFill>
                  <a:srgbClr val="272D45"/>
                </a:solidFill>
                <a:latin typeface="Kanit Light" pitchFamily="34" charset="0"/>
                <a:ea typeface="Kanit Light" pitchFamily="34" charset="-122"/>
                <a:cs typeface="Kanit Light" pitchFamily="34" charset="-120"/>
              </a:rPr>
              <a:t>Financial Management &amp; KPIs</a:t>
            </a:r>
            <a:endParaRPr lang="en-US" sz="4450"/>
          </a:p>
        </p:txBody>
      </p:sp>
      <p:sp>
        <p:nvSpPr>
          <p:cNvPr id="3" name="Text 1"/>
          <p:cNvSpPr/>
          <p:nvPr/>
        </p:nvSpPr>
        <p:spPr>
          <a:xfrm>
            <a:off x="793790" y="1878478"/>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272D45"/>
                </a:solidFill>
                <a:latin typeface="Kanit Light" pitchFamily="34" charset="0"/>
                <a:ea typeface="Kanit Light" pitchFamily="34" charset="-122"/>
                <a:cs typeface="Kanit Light" pitchFamily="34" charset="-120"/>
              </a:rPr>
              <a:t>Loan Repayment</a:t>
            </a:r>
            <a:endParaRPr lang="en-US" sz="2200" b="1"/>
          </a:p>
        </p:txBody>
      </p:sp>
      <p:sp>
        <p:nvSpPr>
          <p:cNvPr id="4" name="Text 2"/>
          <p:cNvSpPr/>
          <p:nvPr/>
        </p:nvSpPr>
        <p:spPr>
          <a:xfrm>
            <a:off x="780217" y="2264647"/>
            <a:ext cx="3978116" cy="1088708"/>
          </a:xfrm>
          <a:prstGeom prst="rect">
            <a:avLst/>
          </a:prstGeom>
          <a:noFill/>
          <a:ln/>
        </p:spPr>
        <p:txBody>
          <a:bodyPr wrap="squar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Incremental $1M repayments improved credit rating and valuation.</a:t>
            </a:r>
            <a:endParaRPr lang="en-US" sz="1750"/>
          </a:p>
        </p:txBody>
      </p:sp>
      <p:sp>
        <p:nvSpPr>
          <p:cNvPr id="5" name="Text 3"/>
          <p:cNvSpPr/>
          <p:nvPr/>
        </p:nvSpPr>
        <p:spPr>
          <a:xfrm>
            <a:off x="5282208" y="1847820"/>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272D45"/>
                </a:solidFill>
                <a:latin typeface="Kanit Light" pitchFamily="34" charset="0"/>
                <a:ea typeface="Kanit Light" pitchFamily="34" charset="-122"/>
                <a:cs typeface="Kanit Light" pitchFamily="34" charset="-120"/>
              </a:rPr>
              <a:t>Cash Flow</a:t>
            </a:r>
            <a:endParaRPr lang="en-US" sz="2200" b="1"/>
          </a:p>
        </p:txBody>
      </p:sp>
      <p:sp>
        <p:nvSpPr>
          <p:cNvPr id="6" name="Text 4"/>
          <p:cNvSpPr/>
          <p:nvPr/>
        </p:nvSpPr>
        <p:spPr>
          <a:xfrm>
            <a:off x="5282208" y="2264647"/>
            <a:ext cx="3978116" cy="725805"/>
          </a:xfrm>
          <a:prstGeom prst="rect">
            <a:avLst/>
          </a:prstGeom>
          <a:noFill/>
          <a:ln/>
        </p:spPr>
        <p:txBody>
          <a:bodyPr wrap="squar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Maintained $1-1.5M liquidity for operational flexibility.</a:t>
            </a:r>
            <a:endParaRPr lang="en-US" sz="1750"/>
          </a:p>
        </p:txBody>
      </p:sp>
      <p:sp>
        <p:nvSpPr>
          <p:cNvPr id="7" name="Text 5"/>
          <p:cNvSpPr/>
          <p:nvPr/>
        </p:nvSpPr>
        <p:spPr>
          <a:xfrm>
            <a:off x="9872067" y="1781770"/>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272D45"/>
                </a:solidFill>
                <a:latin typeface="Kanit Light" pitchFamily="34" charset="0"/>
                <a:ea typeface="Kanit Light" pitchFamily="34" charset="-122"/>
                <a:cs typeface="Kanit Light" pitchFamily="34" charset="-120"/>
              </a:rPr>
              <a:t>Key KPIs</a:t>
            </a:r>
            <a:endParaRPr lang="en-US" sz="2200" b="1"/>
          </a:p>
        </p:txBody>
      </p:sp>
      <p:sp>
        <p:nvSpPr>
          <p:cNvPr id="8" name="Text 6"/>
          <p:cNvSpPr/>
          <p:nvPr/>
        </p:nvSpPr>
        <p:spPr>
          <a:xfrm>
            <a:off x="9872067" y="2264647"/>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a:solidFill>
                  <a:srgbClr val="2C3249"/>
                </a:solidFill>
                <a:latin typeface="Martel Sans" pitchFamily="34" charset="0"/>
                <a:ea typeface="Martel Sans" pitchFamily="34" charset="-122"/>
                <a:cs typeface="Martel Sans" pitchFamily="34" charset="-120"/>
              </a:rPr>
              <a:t>10% reduction in production cost per unit</a:t>
            </a:r>
            <a:endParaRPr lang="en-US" sz="1750"/>
          </a:p>
        </p:txBody>
      </p:sp>
      <p:sp>
        <p:nvSpPr>
          <p:cNvPr id="9" name="Text 7"/>
          <p:cNvSpPr/>
          <p:nvPr/>
        </p:nvSpPr>
        <p:spPr>
          <a:xfrm>
            <a:off x="9872067" y="3049012"/>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C3249"/>
                </a:solidFill>
                <a:latin typeface="Martel Sans" pitchFamily="34" charset="0"/>
                <a:ea typeface="Martel Sans" pitchFamily="34" charset="-122"/>
                <a:cs typeface="Martel Sans" pitchFamily="34" charset="-120"/>
              </a:rPr>
              <a:t>Capacity utilization above 80%</a:t>
            </a:r>
            <a:endParaRPr lang="en-US" sz="1750"/>
          </a:p>
        </p:txBody>
      </p:sp>
      <p:sp>
        <p:nvSpPr>
          <p:cNvPr id="10" name="Text 8"/>
          <p:cNvSpPr/>
          <p:nvPr/>
        </p:nvSpPr>
        <p:spPr>
          <a:xfrm>
            <a:off x="9872067" y="3470475"/>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C3249"/>
                </a:solidFill>
                <a:latin typeface="Martel Sans" pitchFamily="34" charset="0"/>
                <a:ea typeface="Martel Sans" pitchFamily="34" charset="-122"/>
                <a:cs typeface="Martel Sans" pitchFamily="34" charset="-120"/>
              </a:rPr>
              <a:t>Increased inventory turnover</a:t>
            </a:r>
            <a:endParaRPr lang="en-US" sz="1750"/>
          </a:p>
        </p:txBody>
      </p:sp>
      <p:pic>
        <p:nvPicPr>
          <p:cNvPr id="11" name="Picture 10">
            <a:extLst>
              <a:ext uri="{FF2B5EF4-FFF2-40B4-BE49-F238E27FC236}">
                <a16:creationId xmlns:a16="http://schemas.microsoft.com/office/drawing/2014/main" id="{1AB7D116-FAB1-24C7-445F-9ED924A1DA3C}"/>
              </a:ext>
            </a:extLst>
          </p:cNvPr>
          <p:cNvPicPr>
            <a:picLocks noChangeAspect="1"/>
          </p:cNvPicPr>
          <p:nvPr/>
        </p:nvPicPr>
        <p:blipFill>
          <a:blip r:embed="rId3"/>
          <a:stretch>
            <a:fillRect/>
          </a:stretch>
        </p:blipFill>
        <p:spPr>
          <a:xfrm>
            <a:off x="756245" y="3411915"/>
            <a:ext cx="8004175" cy="2173591"/>
          </a:xfrm>
          <a:prstGeom prst="rect">
            <a:avLst/>
          </a:prstGeom>
        </p:spPr>
      </p:pic>
      <p:pic>
        <p:nvPicPr>
          <p:cNvPr id="12" name="Picture 11">
            <a:extLst>
              <a:ext uri="{FF2B5EF4-FFF2-40B4-BE49-F238E27FC236}">
                <a16:creationId xmlns:a16="http://schemas.microsoft.com/office/drawing/2014/main" id="{F8F5750B-FAE2-76F6-8D87-12110A315C40}"/>
              </a:ext>
            </a:extLst>
          </p:cNvPr>
          <p:cNvPicPr>
            <a:picLocks noChangeAspect="1"/>
          </p:cNvPicPr>
          <p:nvPr/>
        </p:nvPicPr>
        <p:blipFill>
          <a:blip r:embed="rId4"/>
          <a:stretch>
            <a:fillRect/>
          </a:stretch>
        </p:blipFill>
        <p:spPr>
          <a:xfrm>
            <a:off x="9176087" y="4101564"/>
            <a:ext cx="5370076" cy="1991937"/>
          </a:xfrm>
          <a:prstGeom prst="rect">
            <a:avLst/>
          </a:prstGeom>
        </p:spPr>
      </p:pic>
      <p:sp>
        <p:nvSpPr>
          <p:cNvPr id="14" name="Rectangle 13">
            <a:extLst>
              <a:ext uri="{FF2B5EF4-FFF2-40B4-BE49-F238E27FC236}">
                <a16:creationId xmlns:a16="http://schemas.microsoft.com/office/drawing/2014/main" id="{6B61AA5C-EF90-5004-517F-5FD481C0CE9A}"/>
              </a:ext>
            </a:extLst>
          </p:cNvPr>
          <p:cNvSpPr/>
          <p:nvPr/>
        </p:nvSpPr>
        <p:spPr>
          <a:xfrm>
            <a:off x="12903242" y="7582774"/>
            <a:ext cx="1686659" cy="561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151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4290DC-1165-AEA0-2EE7-5F766C4F52E5}"/>
              </a:ext>
            </a:extLst>
          </p:cNvPr>
          <p:cNvPicPr>
            <a:picLocks noChangeAspect="1"/>
          </p:cNvPicPr>
          <p:nvPr/>
        </p:nvPicPr>
        <p:blipFill>
          <a:blip r:embed="rId2"/>
          <a:stretch>
            <a:fillRect/>
          </a:stretch>
        </p:blipFill>
        <p:spPr>
          <a:xfrm>
            <a:off x="876300" y="1048098"/>
            <a:ext cx="11996180" cy="3692204"/>
          </a:xfrm>
          <a:prstGeom prst="rect">
            <a:avLst/>
          </a:prstGeom>
        </p:spPr>
      </p:pic>
      <p:sp>
        <p:nvSpPr>
          <p:cNvPr id="4" name="TextBox 3">
            <a:extLst>
              <a:ext uri="{FF2B5EF4-FFF2-40B4-BE49-F238E27FC236}">
                <a16:creationId xmlns:a16="http://schemas.microsoft.com/office/drawing/2014/main" id="{902A59E5-C054-3C4C-8CB4-3456685C722D}"/>
              </a:ext>
            </a:extLst>
          </p:cNvPr>
          <p:cNvSpPr txBox="1"/>
          <p:nvPr/>
        </p:nvSpPr>
        <p:spPr>
          <a:xfrm>
            <a:off x="723900" y="401767"/>
            <a:ext cx="3873500" cy="646331"/>
          </a:xfrm>
          <a:prstGeom prst="rect">
            <a:avLst/>
          </a:prstGeom>
          <a:noFill/>
        </p:spPr>
        <p:txBody>
          <a:bodyPr wrap="square" rtlCol="0">
            <a:spAutoFit/>
          </a:bodyPr>
          <a:lstStyle/>
          <a:p>
            <a:r>
              <a:rPr lang="en-NP" sz="3600"/>
              <a:t>Liquidity Report</a:t>
            </a:r>
          </a:p>
        </p:txBody>
      </p:sp>
      <p:sp>
        <p:nvSpPr>
          <p:cNvPr id="5" name="TextBox 4">
            <a:extLst>
              <a:ext uri="{FF2B5EF4-FFF2-40B4-BE49-F238E27FC236}">
                <a16:creationId xmlns:a16="http://schemas.microsoft.com/office/drawing/2014/main" id="{6315311B-D5F2-429D-AA3A-E4F47E371F05}"/>
              </a:ext>
            </a:extLst>
          </p:cNvPr>
          <p:cNvSpPr txBox="1"/>
          <p:nvPr/>
        </p:nvSpPr>
        <p:spPr>
          <a:xfrm>
            <a:off x="914400" y="5386633"/>
            <a:ext cx="12801600" cy="2677656"/>
          </a:xfrm>
          <a:prstGeom prst="rect">
            <a:avLst/>
          </a:prstGeom>
          <a:noFill/>
        </p:spPr>
        <p:txBody>
          <a:bodyPr wrap="square" rtlCol="0">
            <a:spAutoFit/>
          </a:bodyPr>
          <a:lstStyle/>
          <a:p>
            <a:pPr>
              <a:lnSpc>
                <a:spcPct val="150000"/>
              </a:lnSpc>
              <a:buNone/>
            </a:pPr>
            <a:r>
              <a:rPr lang="en-US" sz="2000" b="1"/>
              <a:t>Cash Flow Management:</a:t>
            </a:r>
            <a:r>
              <a:rPr lang="en-US" sz="2000"/>
              <a:t> Steady inflows, controlled outflows to maintain liquidity</a:t>
            </a:r>
          </a:p>
          <a:p>
            <a:pPr>
              <a:lnSpc>
                <a:spcPct val="150000"/>
              </a:lnSpc>
              <a:buNone/>
            </a:pPr>
            <a:r>
              <a:rPr lang="en-US" sz="2000" b="1"/>
              <a:t>Expense Control:</a:t>
            </a:r>
            <a:r>
              <a:rPr lang="en-US" sz="2000"/>
              <a:t> Consistent marketing and overhead spending to stabilize costs</a:t>
            </a:r>
          </a:p>
          <a:p>
            <a:pPr>
              <a:lnSpc>
                <a:spcPct val="150000"/>
              </a:lnSpc>
              <a:buNone/>
            </a:pPr>
            <a:r>
              <a:rPr lang="en-US" sz="2000" b="1"/>
              <a:t>Receivables Focus:</a:t>
            </a:r>
            <a:r>
              <a:rPr lang="en-US" sz="2000"/>
              <a:t> Timely collections to boost cash reserves</a:t>
            </a:r>
          </a:p>
          <a:p>
            <a:pPr>
              <a:lnSpc>
                <a:spcPct val="150000"/>
              </a:lnSpc>
              <a:buNone/>
            </a:pPr>
            <a:r>
              <a:rPr lang="en-US" sz="2000" b="1"/>
              <a:t>Interest Cost Minimization:</a:t>
            </a:r>
            <a:r>
              <a:rPr lang="en-US" sz="2000"/>
              <a:t> Strategically managed loan repayments to reduce interest expenses</a:t>
            </a:r>
          </a:p>
          <a:p>
            <a:pPr>
              <a:lnSpc>
                <a:spcPct val="150000"/>
              </a:lnSpc>
            </a:pPr>
            <a:r>
              <a:rPr lang="en-US" sz="2000" b="1"/>
              <a:t>Liquidity Optimization:</a:t>
            </a:r>
            <a:r>
              <a:rPr lang="en-US" sz="2000"/>
              <a:t> Analyzed liquidity to align expenses, production orders, and payments effectively</a:t>
            </a:r>
          </a:p>
          <a:p>
            <a:endParaRPr lang="en-NP"/>
          </a:p>
        </p:txBody>
      </p:sp>
      <p:sp>
        <p:nvSpPr>
          <p:cNvPr id="6" name="Rectangle 5">
            <a:extLst>
              <a:ext uri="{FF2B5EF4-FFF2-40B4-BE49-F238E27FC236}">
                <a16:creationId xmlns:a16="http://schemas.microsoft.com/office/drawing/2014/main" id="{1EAD1839-F617-5342-772F-2C841E133BC6}"/>
              </a:ext>
            </a:extLst>
          </p:cNvPr>
          <p:cNvSpPr/>
          <p:nvPr/>
        </p:nvSpPr>
        <p:spPr>
          <a:xfrm>
            <a:off x="12903242" y="7594349"/>
            <a:ext cx="1686659" cy="561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032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6983"/>
            <a:ext cx="7990403" cy="708779"/>
          </a:xfrm>
          <a:prstGeom prst="rect">
            <a:avLst/>
          </a:prstGeom>
          <a:noFill/>
          <a:ln/>
        </p:spPr>
        <p:txBody>
          <a:bodyPr wrap="none" lIns="0" tIns="0" rIns="0" bIns="0" rtlCol="0" anchor="t"/>
          <a:lstStyle/>
          <a:p>
            <a:pPr marL="0" indent="0" algn="l">
              <a:lnSpc>
                <a:spcPts val="5550"/>
              </a:lnSpc>
              <a:buNone/>
            </a:pPr>
            <a:r>
              <a:rPr lang="en-US" sz="4450">
                <a:solidFill>
                  <a:srgbClr val="272D45"/>
                </a:solidFill>
                <a:latin typeface="Kanit Light" pitchFamily="34" charset="0"/>
                <a:ea typeface="Kanit Light" pitchFamily="34" charset="-122"/>
                <a:cs typeface="Kanit Light" pitchFamily="34" charset="-120"/>
              </a:rPr>
              <a:t>Competitive Business Strategies</a:t>
            </a:r>
            <a:endParaRPr lang="en-US" sz="4450"/>
          </a:p>
        </p:txBody>
      </p:sp>
      <p:sp>
        <p:nvSpPr>
          <p:cNvPr id="4" name="Shape 1"/>
          <p:cNvSpPr/>
          <p:nvPr/>
        </p:nvSpPr>
        <p:spPr>
          <a:xfrm>
            <a:off x="793790" y="4622188"/>
            <a:ext cx="510302" cy="510302"/>
          </a:xfrm>
          <a:prstGeom prst="roundRect">
            <a:avLst>
              <a:gd name="adj" fmla="val 18669"/>
            </a:avLst>
          </a:prstGeom>
          <a:solidFill>
            <a:srgbClr val="DFECE9"/>
          </a:solidFill>
          <a:ln w="7620">
            <a:solidFill>
              <a:srgbClr val="C5D2CF"/>
            </a:solidFill>
            <a:prstDash val="solid"/>
          </a:ln>
        </p:spPr>
        <p:txBody>
          <a:bodyPr/>
          <a:lstStyle/>
          <a:p>
            <a:endParaRPr lang="en-NP"/>
          </a:p>
        </p:txBody>
      </p:sp>
      <p:sp>
        <p:nvSpPr>
          <p:cNvPr id="5" name="Text 2"/>
          <p:cNvSpPr/>
          <p:nvPr/>
        </p:nvSpPr>
        <p:spPr>
          <a:xfrm>
            <a:off x="1530906" y="4613791"/>
            <a:ext cx="2835235" cy="354330"/>
          </a:xfrm>
          <a:prstGeom prst="rect">
            <a:avLst/>
          </a:prstGeom>
          <a:noFill/>
          <a:ln/>
        </p:spPr>
        <p:txBody>
          <a:bodyPr wrap="none" lIns="0" tIns="0" rIns="0" bIns="0" rtlCol="0" anchor="t"/>
          <a:lstStyle/>
          <a:p>
            <a:pPr>
              <a:lnSpc>
                <a:spcPts val="2750"/>
              </a:lnSpc>
            </a:pPr>
            <a:r>
              <a:rPr lang="en-US" sz="2200" dirty="0">
                <a:solidFill>
                  <a:srgbClr val="2C3249"/>
                </a:solidFill>
                <a:latin typeface="Kanit Light"/>
                <a:ea typeface="Kanit Light" pitchFamily="34" charset="-122"/>
                <a:cs typeface="Kanit Light"/>
              </a:rPr>
              <a:t>Optimizing Production</a:t>
            </a:r>
            <a:endParaRPr lang="en-US" sz="2200" dirty="0">
              <a:latin typeface="Kanit Light"/>
              <a:cs typeface="Kanit Light"/>
            </a:endParaRPr>
          </a:p>
        </p:txBody>
      </p:sp>
      <p:sp>
        <p:nvSpPr>
          <p:cNvPr id="6" name="Text 3"/>
          <p:cNvSpPr/>
          <p:nvPr/>
        </p:nvSpPr>
        <p:spPr>
          <a:xfrm>
            <a:off x="1530906" y="5104209"/>
            <a:ext cx="5642610" cy="725805"/>
          </a:xfrm>
          <a:prstGeom prst="rect">
            <a:avLst/>
          </a:prstGeom>
          <a:noFill/>
          <a:ln/>
        </p:spPr>
        <p:txBody>
          <a:bodyPr wrap="squar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Reduced setup time from 8 to 3 hours, boosting capacity utilization above 80%.</a:t>
            </a:r>
            <a:endParaRPr lang="en-US" sz="1750"/>
          </a:p>
        </p:txBody>
      </p:sp>
      <p:sp>
        <p:nvSpPr>
          <p:cNvPr id="7" name="Shape 4"/>
          <p:cNvSpPr/>
          <p:nvPr/>
        </p:nvSpPr>
        <p:spPr>
          <a:xfrm>
            <a:off x="7457003" y="4622188"/>
            <a:ext cx="510302" cy="510302"/>
          </a:xfrm>
          <a:prstGeom prst="roundRect">
            <a:avLst>
              <a:gd name="adj" fmla="val 18669"/>
            </a:avLst>
          </a:prstGeom>
          <a:solidFill>
            <a:srgbClr val="DFECE9"/>
          </a:solidFill>
          <a:ln w="7620">
            <a:solidFill>
              <a:srgbClr val="C5D2CF"/>
            </a:solidFill>
            <a:prstDash val="solid"/>
          </a:ln>
        </p:spPr>
        <p:txBody>
          <a:bodyPr/>
          <a:lstStyle/>
          <a:p>
            <a:endParaRPr lang="en-NP"/>
          </a:p>
        </p:txBody>
      </p:sp>
      <p:sp>
        <p:nvSpPr>
          <p:cNvPr id="8" name="Text 5"/>
          <p:cNvSpPr/>
          <p:nvPr/>
        </p:nvSpPr>
        <p:spPr>
          <a:xfrm>
            <a:off x="8194119" y="4613791"/>
            <a:ext cx="2835235" cy="354330"/>
          </a:xfrm>
          <a:prstGeom prst="rect">
            <a:avLst/>
          </a:prstGeom>
          <a:noFill/>
          <a:ln/>
        </p:spPr>
        <p:txBody>
          <a:bodyPr wrap="none" lIns="0" tIns="0" rIns="0" bIns="0" rtlCol="0" anchor="t"/>
          <a:lstStyle/>
          <a:p>
            <a:pPr>
              <a:lnSpc>
                <a:spcPts val="2750"/>
              </a:lnSpc>
            </a:pPr>
            <a:r>
              <a:rPr lang="en-US" sz="2200" dirty="0">
                <a:solidFill>
                  <a:srgbClr val="2C3249"/>
                </a:solidFill>
                <a:latin typeface="Kanit Light"/>
                <a:cs typeface="Kanit Light"/>
              </a:rPr>
              <a:t>Expense reduction</a:t>
            </a:r>
            <a:endParaRPr lang="en-US" dirty="0"/>
          </a:p>
        </p:txBody>
      </p:sp>
      <p:sp>
        <p:nvSpPr>
          <p:cNvPr id="9" name="Text 6"/>
          <p:cNvSpPr/>
          <p:nvPr/>
        </p:nvSpPr>
        <p:spPr>
          <a:xfrm>
            <a:off x="8194119" y="5104209"/>
            <a:ext cx="5642610" cy="725805"/>
          </a:xfrm>
          <a:prstGeom prst="rect">
            <a:avLst/>
          </a:prstGeom>
          <a:noFill/>
          <a:ln/>
        </p:spPr>
        <p:txBody>
          <a:bodyPr wrap="squar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Cut expensive ingredients to minimum standards, increasing margins.</a:t>
            </a:r>
            <a:endParaRPr lang="en-US" sz="1750"/>
          </a:p>
        </p:txBody>
      </p:sp>
      <p:sp>
        <p:nvSpPr>
          <p:cNvPr id="10" name="Shape 7"/>
          <p:cNvSpPr/>
          <p:nvPr/>
        </p:nvSpPr>
        <p:spPr>
          <a:xfrm>
            <a:off x="793790" y="6369907"/>
            <a:ext cx="510302" cy="510302"/>
          </a:xfrm>
          <a:prstGeom prst="roundRect">
            <a:avLst>
              <a:gd name="adj" fmla="val 18669"/>
            </a:avLst>
          </a:prstGeom>
          <a:solidFill>
            <a:srgbClr val="DFECE9"/>
          </a:solidFill>
          <a:ln w="7620">
            <a:solidFill>
              <a:srgbClr val="C5D2CF"/>
            </a:solidFill>
            <a:prstDash val="solid"/>
          </a:ln>
        </p:spPr>
        <p:txBody>
          <a:bodyPr/>
          <a:lstStyle/>
          <a:p>
            <a:endParaRPr lang="en-NP"/>
          </a:p>
        </p:txBody>
      </p:sp>
      <p:sp>
        <p:nvSpPr>
          <p:cNvPr id="11" name="Text 8"/>
          <p:cNvSpPr/>
          <p:nvPr/>
        </p:nvSpPr>
        <p:spPr>
          <a:xfrm>
            <a:off x="1530906" y="6361509"/>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Dynamic Pricing</a:t>
            </a:r>
            <a:endParaRPr lang="en-US" sz="2200"/>
          </a:p>
        </p:txBody>
      </p:sp>
      <p:sp>
        <p:nvSpPr>
          <p:cNvPr id="12" name="Text 9"/>
          <p:cNvSpPr/>
          <p:nvPr/>
        </p:nvSpPr>
        <p:spPr>
          <a:xfrm>
            <a:off x="1530906" y="6851928"/>
            <a:ext cx="5642610" cy="725805"/>
          </a:xfrm>
          <a:prstGeom prst="rect">
            <a:avLst/>
          </a:prstGeom>
          <a:noFill/>
          <a:ln/>
        </p:spPr>
        <p:txBody>
          <a:bodyPr wrap="squar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Used Power BI to stay competitive in price-sensitive channels.</a:t>
            </a:r>
            <a:endParaRPr lang="en-US" sz="1750"/>
          </a:p>
        </p:txBody>
      </p:sp>
      <p:sp>
        <p:nvSpPr>
          <p:cNvPr id="13" name="Shape 10"/>
          <p:cNvSpPr/>
          <p:nvPr/>
        </p:nvSpPr>
        <p:spPr>
          <a:xfrm>
            <a:off x="7457003" y="6335401"/>
            <a:ext cx="510302" cy="510302"/>
          </a:xfrm>
          <a:prstGeom prst="roundRect">
            <a:avLst>
              <a:gd name="adj" fmla="val 18669"/>
            </a:avLst>
          </a:prstGeom>
          <a:solidFill>
            <a:srgbClr val="DFECE9"/>
          </a:solidFill>
          <a:ln w="7620">
            <a:solidFill>
              <a:srgbClr val="C5D2CF"/>
            </a:solidFill>
            <a:prstDash val="solid"/>
          </a:ln>
        </p:spPr>
        <p:txBody>
          <a:bodyPr/>
          <a:lstStyle/>
          <a:p>
            <a:endParaRPr lang="en-NP"/>
          </a:p>
        </p:txBody>
      </p:sp>
      <p:sp>
        <p:nvSpPr>
          <p:cNvPr id="14" name="Text 11"/>
          <p:cNvSpPr/>
          <p:nvPr/>
        </p:nvSpPr>
        <p:spPr>
          <a:xfrm>
            <a:off x="8194119" y="6361509"/>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Targeted Marketing</a:t>
            </a:r>
            <a:endParaRPr lang="en-US" sz="2200"/>
          </a:p>
        </p:txBody>
      </p:sp>
      <p:sp>
        <p:nvSpPr>
          <p:cNvPr id="15" name="Text 12"/>
          <p:cNvSpPr/>
          <p:nvPr/>
        </p:nvSpPr>
        <p:spPr>
          <a:xfrm>
            <a:off x="8194119" y="6851928"/>
            <a:ext cx="5642610" cy="725805"/>
          </a:xfrm>
          <a:prstGeom prst="rect">
            <a:avLst/>
          </a:prstGeom>
          <a:noFill/>
          <a:ln/>
        </p:spPr>
        <p:txBody>
          <a:bodyPr wrap="squar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Focused spend on high-opportunity regions and top products.</a:t>
            </a:r>
            <a:endParaRPr lang="en-US" sz="1750"/>
          </a:p>
        </p:txBody>
      </p:sp>
      <p:sp>
        <p:nvSpPr>
          <p:cNvPr id="17" name="Rectangle 16">
            <a:extLst>
              <a:ext uri="{FF2B5EF4-FFF2-40B4-BE49-F238E27FC236}">
                <a16:creationId xmlns:a16="http://schemas.microsoft.com/office/drawing/2014/main" id="{825618C2-2616-1398-EEA1-2F3D7509B039}"/>
              </a:ext>
            </a:extLst>
          </p:cNvPr>
          <p:cNvSpPr/>
          <p:nvPr/>
        </p:nvSpPr>
        <p:spPr>
          <a:xfrm>
            <a:off x="12903242" y="7582774"/>
            <a:ext cx="1686659" cy="561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10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141AF7-3885-0465-23F5-28CC6D0DA486}"/>
              </a:ext>
            </a:extLst>
          </p:cNvPr>
          <p:cNvSpPr/>
          <p:nvPr/>
        </p:nvSpPr>
        <p:spPr>
          <a:xfrm>
            <a:off x="12903242" y="7594349"/>
            <a:ext cx="1686659" cy="561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Picture 352380191, Picture">
            <a:extLst>
              <a:ext uri="{FF2B5EF4-FFF2-40B4-BE49-F238E27FC236}">
                <a16:creationId xmlns:a16="http://schemas.microsoft.com/office/drawing/2014/main" id="{0F4EBA08-9F2E-8F05-0F95-8511BE102D4C}"/>
              </a:ext>
            </a:extLst>
          </p:cNvPr>
          <p:cNvPicPr>
            <a:picLocks noChangeAspect="1"/>
          </p:cNvPicPr>
          <p:nvPr/>
        </p:nvPicPr>
        <p:blipFill>
          <a:blip r:embed="rId3"/>
          <a:stretch>
            <a:fillRect/>
          </a:stretch>
        </p:blipFill>
        <p:spPr>
          <a:xfrm>
            <a:off x="489637" y="914529"/>
            <a:ext cx="6348283" cy="5696206"/>
          </a:xfrm>
          <a:prstGeom prst="rect">
            <a:avLst/>
          </a:prstGeom>
          <a:ln>
            <a:solidFill>
              <a:schemeClr val="tx1">
                <a:lumMod val="65000"/>
                <a:lumOff val="35000"/>
              </a:schemeClr>
            </a:solidFill>
          </a:ln>
        </p:spPr>
      </p:pic>
      <p:sp>
        <p:nvSpPr>
          <p:cNvPr id="4" name="TextBox 3">
            <a:extLst>
              <a:ext uri="{FF2B5EF4-FFF2-40B4-BE49-F238E27FC236}">
                <a16:creationId xmlns:a16="http://schemas.microsoft.com/office/drawing/2014/main" id="{BEE066E3-A87E-B96F-D262-36BDEF6FABFE}"/>
              </a:ext>
            </a:extLst>
          </p:cNvPr>
          <p:cNvSpPr txBox="1"/>
          <p:nvPr/>
        </p:nvSpPr>
        <p:spPr>
          <a:xfrm>
            <a:off x="494271" y="512805"/>
            <a:ext cx="42507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solidFill>
                  <a:srgbClr val="272D45"/>
                </a:solidFill>
                <a:latin typeface="Kanit Light"/>
                <a:cs typeface="Kanit Light"/>
              </a:rPr>
              <a:t>Price Comparison Dashboard</a:t>
            </a:r>
          </a:p>
        </p:txBody>
      </p:sp>
      <p:pic>
        <p:nvPicPr>
          <p:cNvPr id="5" name="Picture 4" descr="Picture 647751248, Picture">
            <a:extLst>
              <a:ext uri="{FF2B5EF4-FFF2-40B4-BE49-F238E27FC236}">
                <a16:creationId xmlns:a16="http://schemas.microsoft.com/office/drawing/2014/main" id="{C930914A-43AE-7F88-2F72-4D17EC484DED}"/>
              </a:ext>
            </a:extLst>
          </p:cNvPr>
          <p:cNvPicPr>
            <a:picLocks noChangeAspect="1"/>
          </p:cNvPicPr>
          <p:nvPr/>
        </p:nvPicPr>
        <p:blipFill>
          <a:blip r:embed="rId4"/>
          <a:stretch>
            <a:fillRect/>
          </a:stretch>
        </p:blipFill>
        <p:spPr>
          <a:xfrm>
            <a:off x="7315971" y="916073"/>
            <a:ext cx="7239516" cy="5693118"/>
          </a:xfrm>
          <a:prstGeom prst="rect">
            <a:avLst/>
          </a:prstGeom>
          <a:ln>
            <a:solidFill>
              <a:schemeClr val="tx1">
                <a:lumMod val="65000"/>
                <a:lumOff val="35000"/>
              </a:schemeClr>
            </a:solidFill>
          </a:ln>
        </p:spPr>
      </p:pic>
      <p:sp>
        <p:nvSpPr>
          <p:cNvPr id="7" name="TextBox 6">
            <a:extLst>
              <a:ext uri="{FF2B5EF4-FFF2-40B4-BE49-F238E27FC236}">
                <a16:creationId xmlns:a16="http://schemas.microsoft.com/office/drawing/2014/main" id="{0F169BF2-9EEB-5815-2B45-B229FFCEF467}"/>
              </a:ext>
            </a:extLst>
          </p:cNvPr>
          <p:cNvSpPr txBox="1"/>
          <p:nvPr/>
        </p:nvSpPr>
        <p:spPr>
          <a:xfrm>
            <a:off x="7315200" y="512805"/>
            <a:ext cx="46832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solidFill>
                  <a:srgbClr val="272D45"/>
                </a:solidFill>
                <a:latin typeface="Kanit Light"/>
                <a:cs typeface="Kanit Light"/>
              </a:rPr>
              <a:t>Marketing Investment Tracker</a:t>
            </a:r>
          </a:p>
        </p:txBody>
      </p:sp>
    </p:spTree>
    <p:extLst>
      <p:ext uri="{BB962C8B-B14F-4D97-AF65-F5344CB8AC3E}">
        <p14:creationId xmlns:p14="http://schemas.microsoft.com/office/powerpoint/2010/main" val="3282557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8FC14-0F99-34DB-1DEF-676238421CB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E93B676-3EBF-C306-A320-E00D97DB4080}"/>
              </a:ext>
            </a:extLst>
          </p:cNvPr>
          <p:cNvSpPr/>
          <p:nvPr/>
        </p:nvSpPr>
        <p:spPr>
          <a:xfrm>
            <a:off x="12903242" y="7594349"/>
            <a:ext cx="1686659" cy="561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Picture 1559394581, Picture">
            <a:extLst>
              <a:ext uri="{FF2B5EF4-FFF2-40B4-BE49-F238E27FC236}">
                <a16:creationId xmlns:a16="http://schemas.microsoft.com/office/drawing/2014/main" id="{80813C5D-F657-6E90-B839-82C7DD91995C}"/>
              </a:ext>
            </a:extLst>
          </p:cNvPr>
          <p:cNvPicPr>
            <a:picLocks noChangeAspect="1"/>
          </p:cNvPicPr>
          <p:nvPr/>
        </p:nvPicPr>
        <p:blipFill>
          <a:blip r:embed="rId3"/>
          <a:stretch>
            <a:fillRect/>
          </a:stretch>
        </p:blipFill>
        <p:spPr>
          <a:xfrm>
            <a:off x="326939" y="891868"/>
            <a:ext cx="6687828" cy="6249947"/>
          </a:xfrm>
          <a:prstGeom prst="rect">
            <a:avLst/>
          </a:prstGeom>
          <a:ln>
            <a:solidFill>
              <a:schemeClr val="tx1">
                <a:lumMod val="65000"/>
                <a:lumOff val="35000"/>
              </a:schemeClr>
            </a:solidFill>
          </a:ln>
        </p:spPr>
      </p:pic>
      <p:sp>
        <p:nvSpPr>
          <p:cNvPr id="4" name="TextBox 3">
            <a:extLst>
              <a:ext uri="{FF2B5EF4-FFF2-40B4-BE49-F238E27FC236}">
                <a16:creationId xmlns:a16="http://schemas.microsoft.com/office/drawing/2014/main" id="{0713D2CA-66FF-1A53-59F9-929E2D8F2750}"/>
              </a:ext>
            </a:extLst>
          </p:cNvPr>
          <p:cNvSpPr txBox="1"/>
          <p:nvPr/>
        </p:nvSpPr>
        <p:spPr>
          <a:xfrm>
            <a:off x="325395" y="488092"/>
            <a:ext cx="46841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272D45"/>
                </a:solidFill>
                <a:latin typeface="Kanit Light"/>
                <a:cs typeface="Kanit Light"/>
              </a:rPr>
              <a:t>Overall Sales Performance Report</a:t>
            </a:r>
            <a:endParaRPr lang="en-GB" sz="2000" b="1" dirty="0">
              <a:solidFill>
                <a:srgbClr val="272D45"/>
              </a:solidFill>
              <a:latin typeface="Kanit Light"/>
              <a:cs typeface="Kanit Light"/>
            </a:endParaRPr>
          </a:p>
        </p:txBody>
      </p:sp>
      <p:pic>
        <p:nvPicPr>
          <p:cNvPr id="6" name="Picture 5" descr="Picture 1279701269, Picture">
            <a:extLst>
              <a:ext uri="{FF2B5EF4-FFF2-40B4-BE49-F238E27FC236}">
                <a16:creationId xmlns:a16="http://schemas.microsoft.com/office/drawing/2014/main" id="{457DF15A-E0BA-F730-A9A1-24ABDD8C368B}"/>
              </a:ext>
            </a:extLst>
          </p:cNvPr>
          <p:cNvPicPr>
            <a:picLocks noChangeAspect="1"/>
          </p:cNvPicPr>
          <p:nvPr/>
        </p:nvPicPr>
        <p:blipFill>
          <a:blip r:embed="rId4"/>
          <a:stretch>
            <a:fillRect/>
          </a:stretch>
        </p:blipFill>
        <p:spPr>
          <a:xfrm>
            <a:off x="7322469" y="886723"/>
            <a:ext cx="6993261" cy="6250427"/>
          </a:xfrm>
          <a:prstGeom prst="rect">
            <a:avLst/>
          </a:prstGeom>
          <a:ln>
            <a:solidFill>
              <a:schemeClr val="tx1">
                <a:lumMod val="65000"/>
                <a:lumOff val="35000"/>
              </a:schemeClr>
            </a:solidFill>
          </a:ln>
        </p:spPr>
      </p:pic>
      <p:sp>
        <p:nvSpPr>
          <p:cNvPr id="7" name="TextBox 6">
            <a:extLst>
              <a:ext uri="{FF2B5EF4-FFF2-40B4-BE49-F238E27FC236}">
                <a16:creationId xmlns:a16="http://schemas.microsoft.com/office/drawing/2014/main" id="{0B78578D-2E6B-0978-392B-02F41DF33E9A}"/>
              </a:ext>
            </a:extLst>
          </p:cNvPr>
          <p:cNvSpPr txBox="1"/>
          <p:nvPr/>
        </p:nvSpPr>
        <p:spPr>
          <a:xfrm>
            <a:off x="7318602" y="493643"/>
            <a:ext cx="72466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solidFill>
                  <a:srgbClr val="272D45"/>
                </a:solidFill>
                <a:latin typeface="Kanit Light"/>
                <a:cs typeface="Kanit Light"/>
              </a:rPr>
              <a:t>Sales Performance by DC and Round number</a:t>
            </a:r>
            <a:endParaRPr lang="en-GB" sz="2000" b="1" err="1">
              <a:solidFill>
                <a:srgbClr val="272D45"/>
              </a:solidFill>
              <a:latin typeface="Kanit Light"/>
              <a:cs typeface="Kanit Light"/>
            </a:endParaRPr>
          </a:p>
        </p:txBody>
      </p:sp>
    </p:spTree>
    <p:extLst>
      <p:ext uri="{BB962C8B-B14F-4D97-AF65-F5344CB8AC3E}">
        <p14:creationId xmlns:p14="http://schemas.microsoft.com/office/powerpoint/2010/main" val="3095833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2E5B9-9280-4E82-D657-DEF2A4E943D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CB73BA9-D386-A6B9-373D-BCEC308A2C99}"/>
              </a:ext>
            </a:extLst>
          </p:cNvPr>
          <p:cNvSpPr/>
          <p:nvPr/>
        </p:nvSpPr>
        <p:spPr>
          <a:xfrm>
            <a:off x="12903242" y="7594349"/>
            <a:ext cx="1686659" cy="561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Picture 220694121, Picture">
            <a:extLst>
              <a:ext uri="{FF2B5EF4-FFF2-40B4-BE49-F238E27FC236}">
                <a16:creationId xmlns:a16="http://schemas.microsoft.com/office/drawing/2014/main" id="{FD1F3798-4115-28FD-2369-BC3E851E185E}"/>
              </a:ext>
            </a:extLst>
          </p:cNvPr>
          <p:cNvPicPr>
            <a:picLocks noChangeAspect="1"/>
          </p:cNvPicPr>
          <p:nvPr/>
        </p:nvPicPr>
        <p:blipFill>
          <a:blip r:embed="rId3"/>
          <a:stretch>
            <a:fillRect/>
          </a:stretch>
        </p:blipFill>
        <p:spPr>
          <a:xfrm>
            <a:off x="2305050" y="1517822"/>
            <a:ext cx="10020300" cy="4724400"/>
          </a:xfrm>
          <a:prstGeom prst="rect">
            <a:avLst/>
          </a:prstGeom>
          <a:ln>
            <a:solidFill>
              <a:schemeClr val="tx1">
                <a:lumMod val="65000"/>
                <a:lumOff val="35000"/>
              </a:schemeClr>
            </a:solidFill>
          </a:ln>
        </p:spPr>
      </p:pic>
      <p:sp>
        <p:nvSpPr>
          <p:cNvPr id="4" name="TextBox 3">
            <a:extLst>
              <a:ext uri="{FF2B5EF4-FFF2-40B4-BE49-F238E27FC236}">
                <a16:creationId xmlns:a16="http://schemas.microsoft.com/office/drawing/2014/main" id="{FB05D9E8-5F26-C677-A154-95086F532212}"/>
              </a:ext>
            </a:extLst>
          </p:cNvPr>
          <p:cNvSpPr txBox="1"/>
          <p:nvPr/>
        </p:nvSpPr>
        <p:spPr>
          <a:xfrm>
            <a:off x="2299252" y="1010478"/>
            <a:ext cx="43467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solidFill>
                  <a:srgbClr val="272D45"/>
                </a:solidFill>
                <a:latin typeface="Kanit Light"/>
                <a:cs typeface="Kanit Light"/>
              </a:rPr>
              <a:t>Raw Material Price Trends </a:t>
            </a:r>
          </a:p>
        </p:txBody>
      </p:sp>
    </p:spTree>
    <p:extLst>
      <p:ext uri="{BB962C8B-B14F-4D97-AF65-F5344CB8AC3E}">
        <p14:creationId xmlns:p14="http://schemas.microsoft.com/office/powerpoint/2010/main" val="2569332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7136" y="508040"/>
            <a:ext cx="11016450" cy="575191"/>
          </a:xfrm>
          <a:prstGeom prst="rect">
            <a:avLst/>
          </a:prstGeom>
          <a:noFill/>
          <a:ln/>
        </p:spPr>
        <p:txBody>
          <a:bodyPr wrap="none" lIns="0" tIns="0" rIns="0" bIns="0" rtlCol="0" anchor="t"/>
          <a:lstStyle/>
          <a:p>
            <a:pPr marL="0" indent="0" algn="l">
              <a:lnSpc>
                <a:spcPts val="4500"/>
              </a:lnSpc>
              <a:buNone/>
            </a:pPr>
            <a:r>
              <a:rPr lang="en-US" sz="4000" dirty="0">
                <a:solidFill>
                  <a:srgbClr val="272D45"/>
                </a:solidFill>
                <a:latin typeface="Kanit Light"/>
                <a:ea typeface="Kanit Light" pitchFamily="34" charset="-122"/>
                <a:cs typeface="Kanit Light"/>
              </a:rPr>
              <a:t>Team Reflections on the Value of an ERP System</a:t>
            </a:r>
            <a:endParaRPr lang="en-US" sz="4000">
              <a:latin typeface="Kanit Light"/>
              <a:ea typeface="Calibri"/>
              <a:cs typeface="Kanit Light"/>
            </a:endParaRPr>
          </a:p>
        </p:txBody>
      </p:sp>
      <p:sp>
        <p:nvSpPr>
          <p:cNvPr id="3" name="Text 1"/>
          <p:cNvSpPr/>
          <p:nvPr/>
        </p:nvSpPr>
        <p:spPr>
          <a:xfrm>
            <a:off x="644128" y="1543169"/>
            <a:ext cx="3681293" cy="460177"/>
          </a:xfrm>
          <a:prstGeom prst="rect">
            <a:avLst/>
          </a:prstGeom>
          <a:noFill/>
          <a:ln/>
        </p:spPr>
        <p:txBody>
          <a:bodyPr wrap="none" lIns="0" tIns="0" rIns="0" bIns="0" rtlCol="0" anchor="t"/>
          <a:lstStyle/>
          <a:p>
            <a:pPr marL="0" indent="0" algn="l">
              <a:lnSpc>
                <a:spcPts val="3600"/>
              </a:lnSpc>
              <a:buNone/>
            </a:pPr>
            <a:r>
              <a:rPr lang="en-US" sz="3200" dirty="0">
                <a:solidFill>
                  <a:srgbClr val="272D45"/>
                </a:solidFill>
                <a:latin typeface="Kanit Light" pitchFamily="34" charset="0"/>
                <a:ea typeface="Kanit Light" pitchFamily="34" charset="-122"/>
                <a:cs typeface="Kanit Light" pitchFamily="34" charset="-120"/>
              </a:rPr>
              <a:t>Key Benefits</a:t>
            </a:r>
            <a:endParaRPr lang="en-US" sz="3200" dirty="0"/>
          </a:p>
        </p:txBody>
      </p:sp>
      <p:sp>
        <p:nvSpPr>
          <p:cNvPr id="4" name="Shape 2"/>
          <p:cNvSpPr/>
          <p:nvPr/>
        </p:nvSpPr>
        <p:spPr>
          <a:xfrm>
            <a:off x="644128" y="2210395"/>
            <a:ext cx="414099" cy="414099"/>
          </a:xfrm>
          <a:prstGeom prst="roundRect">
            <a:avLst>
              <a:gd name="adj" fmla="val 18669"/>
            </a:avLst>
          </a:prstGeom>
          <a:solidFill>
            <a:srgbClr val="DFECE9"/>
          </a:solidFill>
          <a:ln w="7620">
            <a:solidFill>
              <a:srgbClr val="C5D2CF"/>
            </a:solidFill>
            <a:prstDash val="solid"/>
          </a:ln>
        </p:spPr>
      </p:sp>
      <p:sp>
        <p:nvSpPr>
          <p:cNvPr id="5" name="Text 3"/>
          <p:cNvSpPr/>
          <p:nvPr/>
        </p:nvSpPr>
        <p:spPr>
          <a:xfrm>
            <a:off x="713184" y="2281993"/>
            <a:ext cx="275987" cy="345043"/>
          </a:xfrm>
          <a:prstGeom prst="rect">
            <a:avLst/>
          </a:prstGeom>
          <a:noFill/>
          <a:ln/>
        </p:spPr>
        <p:txBody>
          <a:bodyPr wrap="none" lIns="0" tIns="0" rIns="0" bIns="0" rtlCol="0" anchor="t"/>
          <a:lstStyle/>
          <a:p>
            <a:pPr marL="0" indent="0" algn="ctr">
              <a:lnSpc>
                <a:spcPts val="2150"/>
              </a:lnSpc>
              <a:buNone/>
            </a:pPr>
            <a:r>
              <a:rPr lang="en-US" sz="2150" dirty="0">
                <a:solidFill>
                  <a:srgbClr val="2C3249"/>
                </a:solidFill>
                <a:latin typeface="Kanit Light" pitchFamily="34" charset="0"/>
                <a:ea typeface="Kanit Light" pitchFamily="34" charset="-122"/>
                <a:cs typeface="Kanit Light" pitchFamily="34" charset="-120"/>
              </a:rPr>
              <a:t>1</a:t>
            </a:r>
            <a:endParaRPr lang="en-US" sz="2150" dirty="0"/>
          </a:p>
        </p:txBody>
      </p:sp>
      <p:sp>
        <p:nvSpPr>
          <p:cNvPr id="6" name="Text 4"/>
          <p:cNvSpPr/>
          <p:nvPr/>
        </p:nvSpPr>
        <p:spPr>
          <a:xfrm>
            <a:off x="1242179" y="2286870"/>
            <a:ext cx="3083579" cy="300788"/>
          </a:xfrm>
          <a:prstGeom prst="rect">
            <a:avLst/>
          </a:prstGeom>
          <a:noFill/>
          <a:ln/>
        </p:spPr>
        <p:txBody>
          <a:bodyPr wrap="none" lIns="0" tIns="0" rIns="0" bIns="0" rtlCol="0" anchor="t"/>
          <a:lstStyle/>
          <a:p>
            <a:pPr marL="0" indent="0" algn="l">
              <a:lnSpc>
                <a:spcPts val="2250"/>
              </a:lnSpc>
              <a:buNone/>
            </a:pPr>
            <a:r>
              <a:rPr lang="en-US" sz="2000" dirty="0">
                <a:solidFill>
                  <a:srgbClr val="2C3249"/>
                </a:solidFill>
                <a:latin typeface="Kanit Light"/>
                <a:ea typeface="Kanit Light" pitchFamily="34" charset="-122"/>
                <a:cs typeface="Kanit Light"/>
              </a:rPr>
              <a:t>Streamlined Operations</a:t>
            </a:r>
            <a:endParaRPr lang="en-US" sz="2000">
              <a:latin typeface="Kanit Light"/>
              <a:ea typeface="Calibri"/>
              <a:cs typeface="Kanit Light"/>
            </a:endParaRPr>
          </a:p>
        </p:txBody>
      </p:sp>
      <p:sp>
        <p:nvSpPr>
          <p:cNvPr id="7" name="Text 5"/>
          <p:cNvSpPr/>
          <p:nvPr/>
        </p:nvSpPr>
        <p:spPr>
          <a:xfrm>
            <a:off x="1242179" y="2745105"/>
            <a:ext cx="5848469" cy="588883"/>
          </a:xfrm>
          <a:prstGeom prst="rect">
            <a:avLst/>
          </a:prstGeom>
          <a:noFill/>
          <a:ln/>
        </p:spPr>
        <p:txBody>
          <a:bodyPr wrap="square" lIns="0" tIns="0" rIns="0" bIns="0" rtlCol="0" anchor="t"/>
          <a:lstStyle/>
          <a:p>
            <a:pPr marL="0" indent="0" algn="l">
              <a:lnSpc>
                <a:spcPts val="2300"/>
              </a:lnSpc>
              <a:buNone/>
            </a:pPr>
            <a:r>
              <a:rPr lang="en-US" sz="1600" dirty="0">
                <a:solidFill>
                  <a:srgbClr val="2C3249"/>
                </a:solidFill>
                <a:latin typeface="Martel Sans"/>
                <a:ea typeface="Martel Sans" pitchFamily="34" charset="-122"/>
                <a:cs typeface="Martel Sans"/>
              </a:rPr>
              <a:t>Integrates processes across departments, boosting efficiency and reducing errors.</a:t>
            </a:r>
            <a:endParaRPr lang="en-US" sz="1600">
              <a:latin typeface="Martel Sans"/>
              <a:ea typeface="Calibri"/>
              <a:cs typeface="Martel Sans"/>
            </a:endParaRPr>
          </a:p>
        </p:txBody>
      </p:sp>
      <p:sp>
        <p:nvSpPr>
          <p:cNvPr id="8" name="Shape 6"/>
          <p:cNvSpPr/>
          <p:nvPr/>
        </p:nvSpPr>
        <p:spPr>
          <a:xfrm>
            <a:off x="644128" y="3702010"/>
            <a:ext cx="414099" cy="414099"/>
          </a:xfrm>
          <a:prstGeom prst="roundRect">
            <a:avLst>
              <a:gd name="adj" fmla="val 18669"/>
            </a:avLst>
          </a:prstGeom>
          <a:solidFill>
            <a:srgbClr val="DFECE9"/>
          </a:solidFill>
          <a:ln w="7620">
            <a:solidFill>
              <a:srgbClr val="C5D2CF"/>
            </a:solidFill>
            <a:prstDash val="solid"/>
          </a:ln>
        </p:spPr>
      </p:sp>
      <p:sp>
        <p:nvSpPr>
          <p:cNvPr id="9" name="Text 7"/>
          <p:cNvSpPr/>
          <p:nvPr/>
        </p:nvSpPr>
        <p:spPr>
          <a:xfrm>
            <a:off x="713184" y="3773609"/>
            <a:ext cx="275987" cy="345043"/>
          </a:xfrm>
          <a:prstGeom prst="rect">
            <a:avLst/>
          </a:prstGeom>
          <a:noFill/>
          <a:ln/>
        </p:spPr>
        <p:txBody>
          <a:bodyPr wrap="none" lIns="0" tIns="0" rIns="0" bIns="0" rtlCol="0" anchor="t"/>
          <a:lstStyle/>
          <a:p>
            <a:pPr marL="0" indent="0" algn="ctr">
              <a:lnSpc>
                <a:spcPts val="2150"/>
              </a:lnSpc>
              <a:buNone/>
            </a:pPr>
            <a:r>
              <a:rPr lang="en-US" sz="2150" dirty="0">
                <a:solidFill>
                  <a:srgbClr val="2C3249"/>
                </a:solidFill>
                <a:latin typeface="Kanit Light" pitchFamily="34" charset="0"/>
                <a:ea typeface="Kanit Light" pitchFamily="34" charset="-122"/>
                <a:cs typeface="Kanit Light" pitchFamily="34" charset="-120"/>
              </a:rPr>
              <a:t>2</a:t>
            </a:r>
            <a:endParaRPr lang="en-US" sz="2150" dirty="0"/>
          </a:p>
        </p:txBody>
      </p:sp>
      <p:sp>
        <p:nvSpPr>
          <p:cNvPr id="10" name="Text 8"/>
          <p:cNvSpPr/>
          <p:nvPr/>
        </p:nvSpPr>
        <p:spPr>
          <a:xfrm>
            <a:off x="1242179" y="3751981"/>
            <a:ext cx="2685077" cy="300788"/>
          </a:xfrm>
          <a:prstGeom prst="rect">
            <a:avLst/>
          </a:prstGeom>
          <a:noFill/>
          <a:ln/>
        </p:spPr>
        <p:txBody>
          <a:bodyPr wrap="none" lIns="0" tIns="0" rIns="0" bIns="0" rtlCol="0" anchor="t"/>
          <a:lstStyle/>
          <a:p>
            <a:pPr marL="0" indent="0" algn="l">
              <a:lnSpc>
                <a:spcPts val="2250"/>
              </a:lnSpc>
              <a:buNone/>
            </a:pPr>
            <a:r>
              <a:rPr lang="en-US" sz="2000" dirty="0">
                <a:solidFill>
                  <a:srgbClr val="2C3249"/>
                </a:solidFill>
                <a:latin typeface="Kanit Light" pitchFamily="34" charset="0"/>
                <a:ea typeface="Kanit Light" pitchFamily="34" charset="-122"/>
                <a:cs typeface="Kanit Light" pitchFamily="34" charset="-120"/>
              </a:rPr>
              <a:t>Data-Driven Decisions</a:t>
            </a:r>
            <a:endParaRPr lang="en-US" sz="2000" dirty="0"/>
          </a:p>
        </p:txBody>
      </p:sp>
      <p:sp>
        <p:nvSpPr>
          <p:cNvPr id="11" name="Text 9"/>
          <p:cNvSpPr/>
          <p:nvPr/>
        </p:nvSpPr>
        <p:spPr>
          <a:xfrm>
            <a:off x="1242179" y="4236720"/>
            <a:ext cx="5848469" cy="588883"/>
          </a:xfrm>
          <a:prstGeom prst="rect">
            <a:avLst/>
          </a:prstGeom>
          <a:noFill/>
          <a:ln/>
        </p:spPr>
        <p:txBody>
          <a:bodyPr wrap="square" lIns="0" tIns="0" rIns="0" bIns="0" rtlCol="0" anchor="t"/>
          <a:lstStyle/>
          <a:p>
            <a:pPr marL="0" indent="0" algn="l">
              <a:lnSpc>
                <a:spcPts val="2300"/>
              </a:lnSpc>
              <a:buNone/>
            </a:pPr>
            <a:r>
              <a:rPr lang="en-US" sz="1600" dirty="0">
                <a:solidFill>
                  <a:srgbClr val="2C3249"/>
                </a:solidFill>
                <a:latin typeface="Martel Sans"/>
                <a:ea typeface="Martel Sans" pitchFamily="34" charset="-122"/>
                <a:cs typeface="Martel Sans"/>
              </a:rPr>
              <a:t>Centralizes data for real-time insights, enhancing strategic planning.</a:t>
            </a:r>
            <a:endParaRPr lang="en-US" sz="1600">
              <a:latin typeface="Martel Sans"/>
              <a:ea typeface="Calibri"/>
              <a:cs typeface="Martel Sans"/>
            </a:endParaRPr>
          </a:p>
        </p:txBody>
      </p:sp>
      <p:sp>
        <p:nvSpPr>
          <p:cNvPr id="12" name="Shape 10"/>
          <p:cNvSpPr/>
          <p:nvPr/>
        </p:nvSpPr>
        <p:spPr>
          <a:xfrm>
            <a:off x="644128" y="5193625"/>
            <a:ext cx="414099" cy="414099"/>
          </a:xfrm>
          <a:prstGeom prst="roundRect">
            <a:avLst>
              <a:gd name="adj" fmla="val 18669"/>
            </a:avLst>
          </a:prstGeom>
          <a:solidFill>
            <a:srgbClr val="DFECE9"/>
          </a:solidFill>
          <a:ln w="7620">
            <a:solidFill>
              <a:srgbClr val="C5D2CF"/>
            </a:solidFill>
            <a:prstDash val="solid"/>
          </a:ln>
        </p:spPr>
      </p:sp>
      <p:sp>
        <p:nvSpPr>
          <p:cNvPr id="13" name="Text 11"/>
          <p:cNvSpPr/>
          <p:nvPr/>
        </p:nvSpPr>
        <p:spPr>
          <a:xfrm>
            <a:off x="713184" y="5289937"/>
            <a:ext cx="275987" cy="345043"/>
          </a:xfrm>
          <a:prstGeom prst="rect">
            <a:avLst/>
          </a:prstGeom>
          <a:noFill/>
          <a:ln/>
        </p:spPr>
        <p:txBody>
          <a:bodyPr wrap="none" lIns="0" tIns="0" rIns="0" bIns="0" rtlCol="0" anchor="t"/>
          <a:lstStyle/>
          <a:p>
            <a:pPr marL="0" indent="0" algn="ctr">
              <a:lnSpc>
                <a:spcPts val="2150"/>
              </a:lnSpc>
              <a:buNone/>
            </a:pPr>
            <a:r>
              <a:rPr lang="en-US" sz="2150" dirty="0">
                <a:solidFill>
                  <a:srgbClr val="2C3249"/>
                </a:solidFill>
                <a:latin typeface="Kanit Light" pitchFamily="34" charset="0"/>
                <a:ea typeface="Kanit Light" pitchFamily="34" charset="-122"/>
                <a:cs typeface="Kanit Light" pitchFamily="34" charset="-120"/>
              </a:rPr>
              <a:t>3</a:t>
            </a:r>
            <a:endParaRPr lang="en-US" sz="2150" dirty="0"/>
          </a:p>
        </p:txBody>
      </p:sp>
      <p:sp>
        <p:nvSpPr>
          <p:cNvPr id="14" name="Text 12"/>
          <p:cNvSpPr/>
          <p:nvPr/>
        </p:nvSpPr>
        <p:spPr>
          <a:xfrm>
            <a:off x="1242179" y="5243596"/>
            <a:ext cx="2685077" cy="300788"/>
          </a:xfrm>
          <a:prstGeom prst="rect">
            <a:avLst/>
          </a:prstGeom>
          <a:noFill/>
          <a:ln/>
        </p:spPr>
        <p:txBody>
          <a:bodyPr wrap="none" lIns="0" tIns="0" rIns="0" bIns="0" rtlCol="0" anchor="t"/>
          <a:lstStyle/>
          <a:p>
            <a:pPr marL="0" indent="0" algn="l">
              <a:lnSpc>
                <a:spcPts val="2250"/>
              </a:lnSpc>
              <a:buNone/>
            </a:pPr>
            <a:r>
              <a:rPr lang="en-US" sz="2000" dirty="0">
                <a:solidFill>
                  <a:srgbClr val="2C3249"/>
                </a:solidFill>
                <a:latin typeface="Kanit Light" pitchFamily="34" charset="0"/>
                <a:ea typeface="Kanit Light" pitchFamily="34" charset="-122"/>
                <a:cs typeface="Kanit Light" pitchFamily="34" charset="-120"/>
              </a:rPr>
              <a:t>Collaboration</a:t>
            </a:r>
            <a:endParaRPr lang="en-US" sz="2000" dirty="0"/>
          </a:p>
        </p:txBody>
      </p:sp>
      <p:sp>
        <p:nvSpPr>
          <p:cNvPr id="15" name="Text 13"/>
          <p:cNvSpPr/>
          <p:nvPr/>
        </p:nvSpPr>
        <p:spPr>
          <a:xfrm>
            <a:off x="1242179" y="5728335"/>
            <a:ext cx="5848469" cy="588883"/>
          </a:xfrm>
          <a:prstGeom prst="rect">
            <a:avLst/>
          </a:prstGeom>
          <a:noFill/>
          <a:ln/>
        </p:spPr>
        <p:txBody>
          <a:bodyPr wrap="square" lIns="0" tIns="0" rIns="0" bIns="0" rtlCol="0" anchor="t"/>
          <a:lstStyle/>
          <a:p>
            <a:pPr marL="0" indent="0" algn="l">
              <a:lnSpc>
                <a:spcPts val="2300"/>
              </a:lnSpc>
              <a:buNone/>
            </a:pPr>
            <a:r>
              <a:rPr lang="en-US" sz="1600" dirty="0">
                <a:solidFill>
                  <a:srgbClr val="2C3249"/>
                </a:solidFill>
                <a:latin typeface="Martel Sans" pitchFamily="34" charset="0"/>
                <a:ea typeface="Martel Sans" pitchFamily="34" charset="-122"/>
                <a:cs typeface="Martel Sans" pitchFamily="34" charset="-120"/>
              </a:rPr>
              <a:t>Provides a shared platform, improving team coordination and communication.</a:t>
            </a:r>
            <a:endParaRPr lang="en-US" sz="1600" dirty="0"/>
          </a:p>
        </p:txBody>
      </p:sp>
      <p:sp>
        <p:nvSpPr>
          <p:cNvPr id="16" name="Shape 14"/>
          <p:cNvSpPr/>
          <p:nvPr/>
        </p:nvSpPr>
        <p:spPr>
          <a:xfrm>
            <a:off x="644128" y="6685240"/>
            <a:ext cx="414099" cy="414099"/>
          </a:xfrm>
          <a:prstGeom prst="roundRect">
            <a:avLst>
              <a:gd name="adj" fmla="val 18669"/>
            </a:avLst>
          </a:prstGeom>
          <a:solidFill>
            <a:srgbClr val="DFECE9"/>
          </a:solidFill>
          <a:ln w="7620">
            <a:solidFill>
              <a:srgbClr val="C5D2CF"/>
            </a:solidFill>
            <a:prstDash val="solid"/>
          </a:ln>
        </p:spPr>
      </p:sp>
      <p:sp>
        <p:nvSpPr>
          <p:cNvPr id="17" name="Text 15"/>
          <p:cNvSpPr/>
          <p:nvPr/>
        </p:nvSpPr>
        <p:spPr>
          <a:xfrm>
            <a:off x="713184" y="6756838"/>
            <a:ext cx="275987" cy="345043"/>
          </a:xfrm>
          <a:prstGeom prst="rect">
            <a:avLst/>
          </a:prstGeom>
          <a:noFill/>
          <a:ln/>
        </p:spPr>
        <p:txBody>
          <a:bodyPr wrap="none" lIns="0" tIns="0" rIns="0" bIns="0" rtlCol="0" anchor="t"/>
          <a:lstStyle/>
          <a:p>
            <a:pPr marL="0" indent="0" algn="ctr">
              <a:lnSpc>
                <a:spcPts val="2150"/>
              </a:lnSpc>
              <a:buNone/>
            </a:pPr>
            <a:r>
              <a:rPr lang="en-US" sz="2150" dirty="0">
                <a:solidFill>
                  <a:srgbClr val="2C3249"/>
                </a:solidFill>
                <a:latin typeface="Kanit Light" pitchFamily="34" charset="0"/>
                <a:ea typeface="Kanit Light" pitchFamily="34" charset="-122"/>
                <a:cs typeface="Kanit Light" pitchFamily="34" charset="-120"/>
              </a:rPr>
              <a:t>4</a:t>
            </a:r>
            <a:endParaRPr lang="en-US" sz="2150" dirty="0"/>
          </a:p>
        </p:txBody>
      </p:sp>
      <p:sp>
        <p:nvSpPr>
          <p:cNvPr id="18" name="Text 16"/>
          <p:cNvSpPr/>
          <p:nvPr/>
        </p:nvSpPr>
        <p:spPr>
          <a:xfrm>
            <a:off x="1242179" y="6748463"/>
            <a:ext cx="2300764" cy="287536"/>
          </a:xfrm>
          <a:prstGeom prst="rect">
            <a:avLst/>
          </a:prstGeom>
          <a:noFill/>
          <a:ln/>
        </p:spPr>
        <p:txBody>
          <a:bodyPr wrap="none" lIns="0" tIns="0" rIns="0" bIns="0" rtlCol="0" anchor="t"/>
          <a:lstStyle/>
          <a:p>
            <a:pPr marL="0" indent="0" algn="l">
              <a:lnSpc>
                <a:spcPts val="2250"/>
              </a:lnSpc>
              <a:buNone/>
            </a:pPr>
            <a:r>
              <a:rPr lang="en-US" sz="1800" dirty="0">
                <a:solidFill>
                  <a:srgbClr val="2C3249"/>
                </a:solidFill>
                <a:latin typeface="Kanit Light" pitchFamily="34" charset="0"/>
                <a:ea typeface="Kanit Light" pitchFamily="34" charset="-122"/>
                <a:cs typeface="Kanit Light" pitchFamily="34" charset="-120"/>
              </a:rPr>
              <a:t>Scalability</a:t>
            </a:r>
            <a:endParaRPr lang="en-US" sz="1800" dirty="0"/>
          </a:p>
        </p:txBody>
      </p:sp>
      <p:sp>
        <p:nvSpPr>
          <p:cNvPr id="19" name="Text 17"/>
          <p:cNvSpPr/>
          <p:nvPr/>
        </p:nvSpPr>
        <p:spPr>
          <a:xfrm>
            <a:off x="1242179" y="7219950"/>
            <a:ext cx="5848469" cy="294442"/>
          </a:xfrm>
          <a:prstGeom prst="rect">
            <a:avLst/>
          </a:prstGeom>
          <a:noFill/>
          <a:ln/>
        </p:spPr>
        <p:txBody>
          <a:bodyPr wrap="none" lIns="0" tIns="0" rIns="0" bIns="0" rtlCol="0" anchor="t"/>
          <a:lstStyle/>
          <a:p>
            <a:pPr marL="0" indent="0" algn="l">
              <a:lnSpc>
                <a:spcPts val="2300"/>
              </a:lnSpc>
              <a:buNone/>
            </a:pPr>
            <a:r>
              <a:rPr lang="en-US" sz="1600" dirty="0">
                <a:solidFill>
                  <a:srgbClr val="2C3249"/>
                </a:solidFill>
                <a:latin typeface="Martel Sans" pitchFamily="34" charset="0"/>
                <a:ea typeface="Martel Sans" pitchFamily="34" charset="-122"/>
                <a:cs typeface="Martel Sans" pitchFamily="34" charset="-120"/>
              </a:rPr>
              <a:t>Adapts to business growth, supporting long-term success.</a:t>
            </a:r>
            <a:endParaRPr lang="en-US" sz="1600" dirty="0"/>
          </a:p>
        </p:txBody>
      </p:sp>
      <p:sp>
        <p:nvSpPr>
          <p:cNvPr id="20" name="Text 18"/>
          <p:cNvSpPr/>
          <p:nvPr/>
        </p:nvSpPr>
        <p:spPr>
          <a:xfrm>
            <a:off x="7547372" y="1543169"/>
            <a:ext cx="3681293" cy="460177"/>
          </a:xfrm>
          <a:prstGeom prst="rect">
            <a:avLst/>
          </a:prstGeom>
          <a:noFill/>
          <a:ln/>
        </p:spPr>
        <p:txBody>
          <a:bodyPr wrap="none" lIns="0" tIns="0" rIns="0" bIns="0" rtlCol="0" anchor="t"/>
          <a:lstStyle/>
          <a:p>
            <a:pPr marL="0" indent="0" algn="l">
              <a:lnSpc>
                <a:spcPts val="3600"/>
              </a:lnSpc>
              <a:buNone/>
            </a:pPr>
            <a:r>
              <a:rPr lang="en-US" sz="3200" dirty="0">
                <a:solidFill>
                  <a:srgbClr val="272D45"/>
                </a:solidFill>
                <a:latin typeface="Kanit Light" pitchFamily="34" charset="0"/>
                <a:ea typeface="Kanit Light" pitchFamily="34" charset="-122"/>
                <a:cs typeface="Kanit Light" pitchFamily="34" charset="-120"/>
              </a:rPr>
              <a:t>Challenges</a:t>
            </a:r>
            <a:endParaRPr lang="en-US" sz="3200" dirty="0"/>
          </a:p>
        </p:txBody>
      </p:sp>
      <p:sp>
        <p:nvSpPr>
          <p:cNvPr id="21" name="Shape 19"/>
          <p:cNvSpPr/>
          <p:nvPr/>
        </p:nvSpPr>
        <p:spPr>
          <a:xfrm>
            <a:off x="7547372" y="2210395"/>
            <a:ext cx="414099" cy="414099"/>
          </a:xfrm>
          <a:prstGeom prst="roundRect">
            <a:avLst>
              <a:gd name="adj" fmla="val 18669"/>
            </a:avLst>
          </a:prstGeom>
          <a:solidFill>
            <a:srgbClr val="DFECE9"/>
          </a:solidFill>
          <a:ln w="7620">
            <a:solidFill>
              <a:srgbClr val="C5D2CF"/>
            </a:solidFill>
            <a:prstDash val="solid"/>
          </a:ln>
        </p:spPr>
      </p:sp>
      <p:sp>
        <p:nvSpPr>
          <p:cNvPr id="22" name="Text 20"/>
          <p:cNvSpPr/>
          <p:nvPr/>
        </p:nvSpPr>
        <p:spPr>
          <a:xfrm>
            <a:off x="7616428" y="2281993"/>
            <a:ext cx="275987" cy="345043"/>
          </a:xfrm>
          <a:prstGeom prst="rect">
            <a:avLst/>
          </a:prstGeom>
          <a:noFill/>
          <a:ln/>
        </p:spPr>
        <p:txBody>
          <a:bodyPr wrap="none" lIns="0" tIns="0" rIns="0" bIns="0" rtlCol="0" anchor="t"/>
          <a:lstStyle/>
          <a:p>
            <a:pPr marL="0" indent="0" algn="ctr">
              <a:lnSpc>
                <a:spcPts val="2150"/>
              </a:lnSpc>
              <a:buNone/>
            </a:pPr>
            <a:r>
              <a:rPr lang="en-US" sz="2150" dirty="0">
                <a:solidFill>
                  <a:srgbClr val="2C3249"/>
                </a:solidFill>
                <a:latin typeface="Kanit Light" pitchFamily="34" charset="0"/>
                <a:ea typeface="Kanit Light" pitchFamily="34" charset="-122"/>
                <a:cs typeface="Kanit Light" pitchFamily="34" charset="-120"/>
              </a:rPr>
              <a:t>1</a:t>
            </a:r>
            <a:endParaRPr lang="en-US" sz="2150" dirty="0"/>
          </a:p>
        </p:txBody>
      </p:sp>
      <p:sp>
        <p:nvSpPr>
          <p:cNvPr id="23" name="Text 21"/>
          <p:cNvSpPr/>
          <p:nvPr/>
        </p:nvSpPr>
        <p:spPr>
          <a:xfrm>
            <a:off x="8145423" y="2260366"/>
            <a:ext cx="2685077" cy="300788"/>
          </a:xfrm>
          <a:prstGeom prst="rect">
            <a:avLst/>
          </a:prstGeom>
          <a:noFill/>
          <a:ln/>
        </p:spPr>
        <p:txBody>
          <a:bodyPr wrap="none" lIns="0" tIns="0" rIns="0" bIns="0" rtlCol="0" anchor="t"/>
          <a:lstStyle/>
          <a:p>
            <a:pPr marL="0" indent="0" algn="l">
              <a:lnSpc>
                <a:spcPts val="2250"/>
              </a:lnSpc>
              <a:buNone/>
            </a:pPr>
            <a:r>
              <a:rPr lang="en-US" sz="2000" dirty="0">
                <a:solidFill>
                  <a:srgbClr val="2C3249"/>
                </a:solidFill>
                <a:latin typeface="Kanit Light" pitchFamily="34" charset="0"/>
                <a:ea typeface="Kanit Light" pitchFamily="34" charset="-122"/>
                <a:cs typeface="Kanit Light" pitchFamily="34" charset="-120"/>
              </a:rPr>
              <a:t>Cost &amp; Time</a:t>
            </a:r>
            <a:endParaRPr lang="en-US" sz="2000" dirty="0"/>
          </a:p>
        </p:txBody>
      </p:sp>
      <p:sp>
        <p:nvSpPr>
          <p:cNvPr id="24" name="Text 22"/>
          <p:cNvSpPr/>
          <p:nvPr/>
        </p:nvSpPr>
        <p:spPr>
          <a:xfrm>
            <a:off x="8145423" y="2745105"/>
            <a:ext cx="5848469" cy="294442"/>
          </a:xfrm>
          <a:prstGeom prst="rect">
            <a:avLst/>
          </a:prstGeom>
          <a:noFill/>
          <a:ln/>
        </p:spPr>
        <p:txBody>
          <a:bodyPr wrap="none" lIns="0" tIns="0" rIns="0" bIns="0" rtlCol="0" anchor="t"/>
          <a:lstStyle/>
          <a:p>
            <a:pPr marL="0" indent="0" algn="l">
              <a:lnSpc>
                <a:spcPts val="2300"/>
              </a:lnSpc>
              <a:buNone/>
            </a:pPr>
            <a:r>
              <a:rPr lang="en-US" sz="1600" dirty="0">
                <a:solidFill>
                  <a:srgbClr val="2C3249"/>
                </a:solidFill>
                <a:latin typeface="Martel Sans" pitchFamily="34" charset="0"/>
                <a:ea typeface="Martel Sans" pitchFamily="34" charset="-122"/>
                <a:cs typeface="Martel Sans" pitchFamily="34" charset="-120"/>
              </a:rPr>
              <a:t>High initial investment and implementation time.</a:t>
            </a:r>
            <a:endParaRPr lang="en-US" sz="1600" dirty="0"/>
          </a:p>
        </p:txBody>
      </p:sp>
      <p:sp>
        <p:nvSpPr>
          <p:cNvPr id="25" name="Shape 23"/>
          <p:cNvSpPr/>
          <p:nvPr/>
        </p:nvSpPr>
        <p:spPr>
          <a:xfrm>
            <a:off x="7547372" y="3407569"/>
            <a:ext cx="414099" cy="414099"/>
          </a:xfrm>
          <a:prstGeom prst="roundRect">
            <a:avLst>
              <a:gd name="adj" fmla="val 18669"/>
            </a:avLst>
          </a:prstGeom>
          <a:solidFill>
            <a:srgbClr val="DFECE9"/>
          </a:solidFill>
          <a:ln w="7620">
            <a:solidFill>
              <a:srgbClr val="C5D2CF"/>
            </a:solidFill>
            <a:prstDash val="solid"/>
          </a:ln>
        </p:spPr>
      </p:sp>
      <p:sp>
        <p:nvSpPr>
          <p:cNvPr id="26" name="Text 24"/>
          <p:cNvSpPr/>
          <p:nvPr/>
        </p:nvSpPr>
        <p:spPr>
          <a:xfrm>
            <a:off x="7616428" y="3479167"/>
            <a:ext cx="275987" cy="345043"/>
          </a:xfrm>
          <a:prstGeom prst="rect">
            <a:avLst/>
          </a:prstGeom>
          <a:noFill/>
          <a:ln/>
        </p:spPr>
        <p:txBody>
          <a:bodyPr wrap="none" lIns="0" tIns="0" rIns="0" bIns="0" rtlCol="0" anchor="t"/>
          <a:lstStyle/>
          <a:p>
            <a:pPr marL="0" indent="0" algn="ctr">
              <a:lnSpc>
                <a:spcPts val="2150"/>
              </a:lnSpc>
              <a:buNone/>
            </a:pPr>
            <a:r>
              <a:rPr lang="en-US" sz="2150" dirty="0">
                <a:solidFill>
                  <a:srgbClr val="2C3249"/>
                </a:solidFill>
                <a:latin typeface="Kanit Light" pitchFamily="34" charset="0"/>
                <a:ea typeface="Kanit Light" pitchFamily="34" charset="-122"/>
                <a:cs typeface="Kanit Light" pitchFamily="34" charset="-120"/>
              </a:rPr>
              <a:t>2</a:t>
            </a:r>
            <a:endParaRPr lang="en-US" sz="2150" dirty="0"/>
          </a:p>
        </p:txBody>
      </p:sp>
      <p:sp>
        <p:nvSpPr>
          <p:cNvPr id="27" name="Text 25"/>
          <p:cNvSpPr/>
          <p:nvPr/>
        </p:nvSpPr>
        <p:spPr>
          <a:xfrm>
            <a:off x="8145423" y="3457539"/>
            <a:ext cx="2685077" cy="300788"/>
          </a:xfrm>
          <a:prstGeom prst="rect">
            <a:avLst/>
          </a:prstGeom>
          <a:noFill/>
          <a:ln/>
        </p:spPr>
        <p:txBody>
          <a:bodyPr wrap="none" lIns="0" tIns="0" rIns="0" bIns="0" rtlCol="0" anchor="t"/>
          <a:lstStyle/>
          <a:p>
            <a:pPr marL="0" indent="0" algn="l">
              <a:lnSpc>
                <a:spcPts val="2250"/>
              </a:lnSpc>
              <a:buNone/>
            </a:pPr>
            <a:r>
              <a:rPr lang="en-US" sz="2000" dirty="0">
                <a:solidFill>
                  <a:srgbClr val="2C3249"/>
                </a:solidFill>
                <a:latin typeface="Kanit Light" pitchFamily="34" charset="0"/>
                <a:ea typeface="Kanit Light" pitchFamily="34" charset="-122"/>
                <a:cs typeface="Kanit Light" pitchFamily="34" charset="-120"/>
              </a:rPr>
              <a:t>Change Resistance</a:t>
            </a:r>
            <a:endParaRPr lang="en-US" sz="2000" dirty="0"/>
          </a:p>
        </p:txBody>
      </p:sp>
      <p:sp>
        <p:nvSpPr>
          <p:cNvPr id="28" name="Text 26"/>
          <p:cNvSpPr/>
          <p:nvPr/>
        </p:nvSpPr>
        <p:spPr>
          <a:xfrm>
            <a:off x="8145423" y="3942278"/>
            <a:ext cx="5848469" cy="294442"/>
          </a:xfrm>
          <a:prstGeom prst="rect">
            <a:avLst/>
          </a:prstGeom>
          <a:noFill/>
          <a:ln/>
        </p:spPr>
        <p:txBody>
          <a:bodyPr wrap="none" lIns="0" tIns="0" rIns="0" bIns="0" rtlCol="0" anchor="t"/>
          <a:lstStyle/>
          <a:p>
            <a:pPr marL="0" indent="0" algn="l">
              <a:lnSpc>
                <a:spcPts val="2300"/>
              </a:lnSpc>
              <a:buNone/>
            </a:pPr>
            <a:r>
              <a:rPr lang="en-US" sz="1600" dirty="0">
                <a:solidFill>
                  <a:srgbClr val="2C3249"/>
                </a:solidFill>
                <a:latin typeface="Martel Sans" pitchFamily="34" charset="0"/>
                <a:ea typeface="Martel Sans" pitchFamily="34" charset="-122"/>
                <a:cs typeface="Martel Sans" pitchFamily="34" charset="-120"/>
              </a:rPr>
              <a:t>Employees may struggle to adapt to new systems.</a:t>
            </a:r>
            <a:endParaRPr lang="en-US" sz="1600" dirty="0"/>
          </a:p>
        </p:txBody>
      </p:sp>
      <p:sp>
        <p:nvSpPr>
          <p:cNvPr id="29" name="Shape 27"/>
          <p:cNvSpPr/>
          <p:nvPr/>
        </p:nvSpPr>
        <p:spPr>
          <a:xfrm>
            <a:off x="7547372" y="4604742"/>
            <a:ext cx="414099" cy="414099"/>
          </a:xfrm>
          <a:prstGeom prst="roundRect">
            <a:avLst>
              <a:gd name="adj" fmla="val 18669"/>
            </a:avLst>
          </a:prstGeom>
          <a:solidFill>
            <a:srgbClr val="DFECE9"/>
          </a:solidFill>
          <a:ln w="7620">
            <a:solidFill>
              <a:srgbClr val="C5D2CF"/>
            </a:solidFill>
            <a:prstDash val="solid"/>
          </a:ln>
        </p:spPr>
      </p:sp>
      <p:sp>
        <p:nvSpPr>
          <p:cNvPr id="30" name="Text 28"/>
          <p:cNvSpPr/>
          <p:nvPr/>
        </p:nvSpPr>
        <p:spPr>
          <a:xfrm>
            <a:off x="7604071" y="4663984"/>
            <a:ext cx="275987" cy="345043"/>
          </a:xfrm>
          <a:prstGeom prst="rect">
            <a:avLst/>
          </a:prstGeom>
          <a:noFill/>
          <a:ln/>
        </p:spPr>
        <p:txBody>
          <a:bodyPr wrap="none" lIns="0" tIns="0" rIns="0" bIns="0" rtlCol="0" anchor="t"/>
          <a:lstStyle/>
          <a:p>
            <a:pPr marL="0" indent="0" algn="ctr">
              <a:lnSpc>
                <a:spcPts val="2150"/>
              </a:lnSpc>
              <a:buNone/>
            </a:pPr>
            <a:r>
              <a:rPr lang="en-US" sz="2150" dirty="0">
                <a:solidFill>
                  <a:srgbClr val="2C3249"/>
                </a:solidFill>
                <a:latin typeface="Kanit Light" pitchFamily="34" charset="0"/>
                <a:ea typeface="Kanit Light" pitchFamily="34" charset="-122"/>
                <a:cs typeface="Kanit Light" pitchFamily="34" charset="-120"/>
              </a:rPr>
              <a:t>3</a:t>
            </a:r>
            <a:endParaRPr lang="en-US" sz="2150" dirty="0"/>
          </a:p>
        </p:txBody>
      </p:sp>
      <p:sp>
        <p:nvSpPr>
          <p:cNvPr id="31" name="Text 29"/>
          <p:cNvSpPr/>
          <p:nvPr/>
        </p:nvSpPr>
        <p:spPr>
          <a:xfrm>
            <a:off x="8145423" y="4654712"/>
            <a:ext cx="2685077" cy="300788"/>
          </a:xfrm>
          <a:prstGeom prst="rect">
            <a:avLst/>
          </a:prstGeom>
          <a:noFill/>
          <a:ln/>
        </p:spPr>
        <p:txBody>
          <a:bodyPr wrap="none" lIns="0" tIns="0" rIns="0" bIns="0" rtlCol="0" anchor="t"/>
          <a:lstStyle/>
          <a:p>
            <a:pPr marL="0" indent="0" algn="l">
              <a:lnSpc>
                <a:spcPts val="2250"/>
              </a:lnSpc>
              <a:buNone/>
            </a:pPr>
            <a:r>
              <a:rPr lang="en-US" sz="2000" dirty="0">
                <a:solidFill>
                  <a:srgbClr val="2C3249"/>
                </a:solidFill>
                <a:latin typeface="Kanit Light" pitchFamily="34" charset="0"/>
                <a:ea typeface="Kanit Light" pitchFamily="34" charset="-122"/>
                <a:cs typeface="Kanit Light" pitchFamily="34" charset="-120"/>
              </a:rPr>
              <a:t>Complexity</a:t>
            </a:r>
            <a:endParaRPr lang="en-US" sz="2000" dirty="0"/>
          </a:p>
        </p:txBody>
      </p:sp>
      <p:sp>
        <p:nvSpPr>
          <p:cNvPr id="32" name="Text 30"/>
          <p:cNvSpPr/>
          <p:nvPr/>
        </p:nvSpPr>
        <p:spPr>
          <a:xfrm>
            <a:off x="8145423" y="5139452"/>
            <a:ext cx="5848469" cy="294442"/>
          </a:xfrm>
          <a:prstGeom prst="rect">
            <a:avLst/>
          </a:prstGeom>
          <a:noFill/>
          <a:ln/>
        </p:spPr>
        <p:txBody>
          <a:bodyPr wrap="none" lIns="0" tIns="0" rIns="0" bIns="0" rtlCol="0" anchor="t"/>
          <a:lstStyle/>
          <a:p>
            <a:pPr marL="0" indent="0" algn="l">
              <a:lnSpc>
                <a:spcPts val="2300"/>
              </a:lnSpc>
              <a:buNone/>
            </a:pPr>
            <a:r>
              <a:rPr lang="en-US" sz="1600" dirty="0">
                <a:solidFill>
                  <a:srgbClr val="2C3249"/>
                </a:solidFill>
                <a:latin typeface="Martel Sans" pitchFamily="34" charset="0"/>
                <a:ea typeface="Martel Sans" pitchFamily="34" charset="-122"/>
                <a:cs typeface="Martel Sans" pitchFamily="34" charset="-120"/>
              </a:rPr>
              <a:t>Requires careful planning to avoid disruptions.</a:t>
            </a:r>
            <a:endParaRPr lang="en-US" sz="1600" dirty="0"/>
          </a:p>
        </p:txBody>
      </p:sp>
      <p:sp>
        <p:nvSpPr>
          <p:cNvPr id="33" name="Rectangle 32">
            <a:extLst>
              <a:ext uri="{FF2B5EF4-FFF2-40B4-BE49-F238E27FC236}">
                <a16:creationId xmlns:a16="http://schemas.microsoft.com/office/drawing/2014/main" id="{C4C88B1D-B69A-A67C-B929-92148442C659}"/>
              </a:ext>
            </a:extLst>
          </p:cNvPr>
          <p:cNvSpPr/>
          <p:nvPr/>
        </p:nvSpPr>
        <p:spPr>
          <a:xfrm>
            <a:off x="12437660" y="7204237"/>
            <a:ext cx="2119867" cy="9771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893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83950"/>
            <a:ext cx="5670590" cy="708779"/>
          </a:xfrm>
          <a:prstGeom prst="rect">
            <a:avLst/>
          </a:prstGeom>
          <a:noFill/>
          <a:ln/>
        </p:spPr>
        <p:txBody>
          <a:bodyPr wrap="none" lIns="0" tIns="0" rIns="0" bIns="0" rtlCol="0" anchor="t"/>
          <a:lstStyle/>
          <a:p>
            <a:pPr marL="0" indent="0" algn="l">
              <a:lnSpc>
                <a:spcPts val="5550"/>
              </a:lnSpc>
              <a:buNone/>
            </a:pPr>
            <a:r>
              <a:rPr lang="en-US" sz="4450">
                <a:solidFill>
                  <a:srgbClr val="272D45"/>
                </a:solidFill>
                <a:latin typeface="Kanit Light" pitchFamily="34" charset="0"/>
                <a:ea typeface="Kanit Light" pitchFamily="34" charset="-122"/>
                <a:cs typeface="Kanit Light" pitchFamily="34" charset="-120"/>
              </a:rPr>
              <a:t>Results &amp; Reflection</a:t>
            </a:r>
            <a:endParaRPr lang="en-US" sz="4450"/>
          </a:p>
        </p:txBody>
      </p:sp>
      <p:sp>
        <p:nvSpPr>
          <p:cNvPr id="4" name="Shape 1"/>
          <p:cNvSpPr/>
          <p:nvPr/>
        </p:nvSpPr>
        <p:spPr>
          <a:xfrm>
            <a:off x="793790" y="5032891"/>
            <a:ext cx="4196358" cy="2047994"/>
          </a:xfrm>
          <a:prstGeom prst="roundRect">
            <a:avLst>
              <a:gd name="adj" fmla="val 4652"/>
            </a:avLst>
          </a:prstGeom>
          <a:solidFill>
            <a:srgbClr val="DFECE9"/>
          </a:solidFill>
          <a:ln w="7620">
            <a:solidFill>
              <a:srgbClr val="C5D2CF"/>
            </a:solidFill>
            <a:prstDash val="solid"/>
          </a:ln>
        </p:spPr>
        <p:txBody>
          <a:bodyPr/>
          <a:lstStyle/>
          <a:p>
            <a:endParaRPr lang="en-NP"/>
          </a:p>
        </p:txBody>
      </p:sp>
      <p:sp>
        <p:nvSpPr>
          <p:cNvPr id="5" name="Text 2"/>
          <p:cNvSpPr/>
          <p:nvPr/>
        </p:nvSpPr>
        <p:spPr>
          <a:xfrm>
            <a:off x="1028224" y="5267325"/>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Strong Performance</a:t>
            </a:r>
            <a:endParaRPr lang="en-US" sz="2200"/>
          </a:p>
        </p:txBody>
      </p:sp>
      <p:sp>
        <p:nvSpPr>
          <p:cNvPr id="6" name="Text 3"/>
          <p:cNvSpPr/>
          <p:nvPr/>
        </p:nvSpPr>
        <p:spPr>
          <a:xfrm>
            <a:off x="1028224" y="5757743"/>
            <a:ext cx="3727490" cy="725805"/>
          </a:xfrm>
          <a:prstGeom prst="rect">
            <a:avLst/>
          </a:prstGeom>
          <a:noFill/>
          <a:ln/>
        </p:spPr>
        <p:txBody>
          <a:bodyPr wrap="squar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Ranked first in 7 of 11 rounds, finishing second overall.</a:t>
            </a:r>
            <a:endParaRPr lang="en-US" sz="1750"/>
          </a:p>
        </p:txBody>
      </p:sp>
      <p:sp>
        <p:nvSpPr>
          <p:cNvPr id="7" name="Shape 4"/>
          <p:cNvSpPr/>
          <p:nvPr/>
        </p:nvSpPr>
        <p:spPr>
          <a:xfrm>
            <a:off x="5216962" y="5032891"/>
            <a:ext cx="4196358" cy="2047994"/>
          </a:xfrm>
          <a:prstGeom prst="roundRect">
            <a:avLst>
              <a:gd name="adj" fmla="val 4652"/>
            </a:avLst>
          </a:prstGeom>
          <a:solidFill>
            <a:srgbClr val="DFECE9"/>
          </a:solidFill>
          <a:ln w="7620">
            <a:solidFill>
              <a:srgbClr val="C5D2CF"/>
            </a:solidFill>
            <a:prstDash val="solid"/>
          </a:ln>
        </p:spPr>
        <p:txBody>
          <a:bodyPr/>
          <a:lstStyle/>
          <a:p>
            <a:endParaRPr lang="en-NP"/>
          </a:p>
        </p:txBody>
      </p:sp>
      <p:sp>
        <p:nvSpPr>
          <p:cNvPr id="8" name="Text 5"/>
          <p:cNvSpPr/>
          <p:nvPr/>
        </p:nvSpPr>
        <p:spPr>
          <a:xfrm>
            <a:off x="5451396" y="5267325"/>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Key Successes</a:t>
            </a:r>
            <a:endParaRPr lang="en-US" sz="2200"/>
          </a:p>
        </p:txBody>
      </p:sp>
      <p:sp>
        <p:nvSpPr>
          <p:cNvPr id="9" name="Text 6"/>
          <p:cNvSpPr/>
          <p:nvPr/>
        </p:nvSpPr>
        <p:spPr>
          <a:xfrm>
            <a:off x="5451396" y="5757743"/>
            <a:ext cx="3727490" cy="725805"/>
          </a:xfrm>
          <a:prstGeom prst="rect">
            <a:avLst/>
          </a:prstGeom>
          <a:noFill/>
          <a:ln/>
        </p:spPr>
        <p:txBody>
          <a:bodyPr wrap="square" lIns="0" tIns="0" rIns="0" bIns="0" rtlCol="0" anchor="t"/>
          <a:lstStyle/>
          <a:p>
            <a:pPr marL="285750" indent="-285750">
              <a:lnSpc>
                <a:spcPts val="2850"/>
              </a:lnSpc>
              <a:buFont typeface="Arial"/>
              <a:buChar char="•"/>
            </a:pPr>
            <a:r>
              <a:rPr lang="en-US" sz="1750">
                <a:solidFill>
                  <a:srgbClr val="2C3249"/>
                </a:solidFill>
                <a:latin typeface="Martel Sans"/>
                <a:ea typeface="Martel Sans" pitchFamily="34" charset="-122"/>
                <a:cs typeface="Martel Sans"/>
              </a:rPr>
              <a:t>Loan strategy, Cash flow </a:t>
            </a:r>
            <a:endParaRPr lang="en-US" sz="1750">
              <a:solidFill>
                <a:srgbClr val="000000"/>
              </a:solidFill>
              <a:latin typeface="Martel Sans"/>
              <a:ea typeface="Calibri"/>
              <a:cs typeface="Martel Sans"/>
            </a:endParaRPr>
          </a:p>
          <a:p>
            <a:pPr marL="285750" indent="-285750">
              <a:lnSpc>
                <a:spcPts val="2850"/>
              </a:lnSpc>
              <a:buFont typeface="Arial"/>
              <a:buChar char="•"/>
            </a:pPr>
            <a:r>
              <a:rPr lang="en-US" sz="1750">
                <a:solidFill>
                  <a:srgbClr val="2C3249"/>
                </a:solidFill>
                <a:latin typeface="Martel Sans"/>
                <a:ea typeface="Martel Sans" pitchFamily="34" charset="-122"/>
                <a:cs typeface="Martel Sans"/>
              </a:rPr>
              <a:t>Dynamic pricing</a:t>
            </a:r>
            <a:endParaRPr lang="en-US" sz="1750">
              <a:solidFill>
                <a:srgbClr val="000000"/>
              </a:solidFill>
              <a:latin typeface="Calibri"/>
              <a:ea typeface="Calibri"/>
              <a:cs typeface="Martel Sans"/>
            </a:endParaRPr>
          </a:p>
          <a:p>
            <a:pPr marL="285750" indent="-285750">
              <a:lnSpc>
                <a:spcPts val="2850"/>
              </a:lnSpc>
              <a:buFont typeface="Arial"/>
              <a:buChar char="•"/>
            </a:pPr>
            <a:r>
              <a:rPr lang="en-US" sz="1750">
                <a:solidFill>
                  <a:srgbClr val="2C3249"/>
                </a:solidFill>
                <a:latin typeface="Martel Sans"/>
                <a:ea typeface="Martel Sans" pitchFamily="34" charset="-122"/>
                <a:cs typeface="Martel Sans"/>
              </a:rPr>
              <a:t>Cost control.</a:t>
            </a:r>
            <a:endParaRPr lang="en-US" sz="1750">
              <a:latin typeface="Martel Sans"/>
              <a:ea typeface="Calibri"/>
              <a:cs typeface="Martel Sans"/>
            </a:endParaRPr>
          </a:p>
        </p:txBody>
      </p:sp>
      <p:sp>
        <p:nvSpPr>
          <p:cNvPr id="10" name="Shape 7"/>
          <p:cNvSpPr/>
          <p:nvPr/>
        </p:nvSpPr>
        <p:spPr>
          <a:xfrm>
            <a:off x="9640133" y="5032891"/>
            <a:ext cx="4196358" cy="2047994"/>
          </a:xfrm>
          <a:prstGeom prst="roundRect">
            <a:avLst>
              <a:gd name="adj" fmla="val 4652"/>
            </a:avLst>
          </a:prstGeom>
          <a:solidFill>
            <a:srgbClr val="DFECE9"/>
          </a:solidFill>
          <a:ln w="7620">
            <a:solidFill>
              <a:srgbClr val="C5D2CF"/>
            </a:solidFill>
            <a:prstDash val="solid"/>
          </a:ln>
        </p:spPr>
        <p:txBody>
          <a:bodyPr lIns="91440" tIns="45720" rIns="91440" bIns="45720" anchor="t"/>
          <a:lstStyle/>
          <a:p>
            <a:endParaRPr lang="en-US">
              <a:ea typeface="Calibri"/>
              <a:cs typeface="Calibri"/>
            </a:endParaRPr>
          </a:p>
        </p:txBody>
      </p:sp>
      <p:sp>
        <p:nvSpPr>
          <p:cNvPr id="11" name="Text 8"/>
          <p:cNvSpPr/>
          <p:nvPr/>
        </p:nvSpPr>
        <p:spPr>
          <a:xfrm>
            <a:off x="9874568" y="5267325"/>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Areas to Improve</a:t>
            </a:r>
            <a:endParaRPr lang="en-US" sz="2200"/>
          </a:p>
        </p:txBody>
      </p:sp>
      <p:sp>
        <p:nvSpPr>
          <p:cNvPr id="14" name="Rectangle 13">
            <a:extLst>
              <a:ext uri="{FF2B5EF4-FFF2-40B4-BE49-F238E27FC236}">
                <a16:creationId xmlns:a16="http://schemas.microsoft.com/office/drawing/2014/main" id="{7AEA37ED-4770-E7B1-591C-02185496A075}"/>
              </a:ext>
            </a:extLst>
          </p:cNvPr>
          <p:cNvSpPr/>
          <p:nvPr/>
        </p:nvSpPr>
        <p:spPr>
          <a:xfrm>
            <a:off x="12903242" y="7582774"/>
            <a:ext cx="1686659" cy="561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
            <a:extLst>
              <a:ext uri="{FF2B5EF4-FFF2-40B4-BE49-F238E27FC236}">
                <a16:creationId xmlns:a16="http://schemas.microsoft.com/office/drawing/2014/main" id="{00FD2B7B-FBF6-75BD-5D7D-53ABB8C5BF2F}"/>
              </a:ext>
            </a:extLst>
          </p:cNvPr>
          <p:cNvSpPr txBox="1"/>
          <p:nvPr/>
        </p:nvSpPr>
        <p:spPr>
          <a:xfrm>
            <a:off x="9873048" y="5752071"/>
            <a:ext cx="4188940"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750">
                <a:solidFill>
                  <a:srgbClr val="2C3249"/>
                </a:solidFill>
                <a:latin typeface="Martel Sans"/>
                <a:cs typeface="Martel Sans"/>
              </a:rPr>
              <a:t>Earlier capacity expansion </a:t>
            </a:r>
            <a:endParaRPr lang="en-US">
              <a:solidFill>
                <a:srgbClr val="000000"/>
              </a:solidFill>
              <a:latin typeface="Calibri" panose="020F0502020204030204"/>
              <a:ea typeface="Calibri"/>
              <a:cs typeface="Calibri"/>
            </a:endParaRPr>
          </a:p>
          <a:p>
            <a:pPr marL="285750" indent="-285750">
              <a:buFont typeface="Arial"/>
              <a:buChar char="•"/>
            </a:pPr>
            <a:r>
              <a:rPr lang="en-US" sz="1750">
                <a:solidFill>
                  <a:srgbClr val="2C3249"/>
                </a:solidFill>
                <a:latin typeface="Martel Sans"/>
                <a:cs typeface="Martel Sans"/>
              </a:rPr>
              <a:t>Tighter production-sales coordination, </a:t>
            </a:r>
            <a:endParaRPr lang="en-US">
              <a:solidFill>
                <a:srgbClr val="000000"/>
              </a:solidFill>
              <a:latin typeface="Calibri" panose="020F0502020204030204"/>
              <a:ea typeface="Calibri"/>
              <a:cs typeface="Calibri"/>
            </a:endParaRPr>
          </a:p>
          <a:p>
            <a:pPr marL="285750" indent="-285750">
              <a:buFont typeface="Arial"/>
              <a:buChar char="•"/>
            </a:pPr>
            <a:r>
              <a:rPr lang="en-US" sz="1750">
                <a:solidFill>
                  <a:srgbClr val="2C3249"/>
                </a:solidFill>
                <a:latin typeface="Martel Sans"/>
                <a:cs typeface="Martel Sans"/>
              </a:rPr>
              <a:t>Aggressive final marketing.</a:t>
            </a:r>
            <a:endParaRPr lang="en-US">
              <a:ea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2480" y="401558"/>
            <a:ext cx="6870621" cy="708779"/>
          </a:xfrm>
          <a:prstGeom prst="rect">
            <a:avLst/>
          </a:prstGeom>
          <a:noFill/>
          <a:ln/>
        </p:spPr>
        <p:txBody>
          <a:bodyPr wrap="none" lIns="0" tIns="0" rIns="0" bIns="0" rtlCol="0" anchor="t"/>
          <a:lstStyle/>
          <a:p>
            <a:pPr marL="0" indent="0" algn="l">
              <a:lnSpc>
                <a:spcPts val="5550"/>
              </a:lnSpc>
              <a:buNone/>
            </a:pPr>
            <a:r>
              <a:rPr lang="en-US" sz="4450">
                <a:solidFill>
                  <a:srgbClr val="272D45"/>
                </a:solidFill>
                <a:latin typeface="Kanit Light" pitchFamily="34" charset="0"/>
                <a:ea typeface="Kanit Light" pitchFamily="34" charset="-122"/>
                <a:cs typeface="Kanit Light" pitchFamily="34" charset="-120"/>
              </a:rPr>
              <a:t>Team Roles &amp; Collaboration</a:t>
            </a:r>
            <a:endParaRPr lang="en-US" sz="4450"/>
          </a:p>
        </p:txBody>
      </p:sp>
      <p:sp>
        <p:nvSpPr>
          <p:cNvPr id="3" name="Shape 1"/>
          <p:cNvSpPr/>
          <p:nvPr/>
        </p:nvSpPr>
        <p:spPr>
          <a:xfrm>
            <a:off x="793791" y="1246426"/>
            <a:ext cx="4083009" cy="3519488"/>
          </a:xfrm>
          <a:prstGeom prst="roundRect">
            <a:avLst>
              <a:gd name="adj" fmla="val 4362"/>
            </a:avLst>
          </a:prstGeom>
          <a:solidFill>
            <a:srgbClr val="DFECE9"/>
          </a:solidFill>
          <a:ln w="7620">
            <a:solidFill>
              <a:srgbClr val="C5D2CF"/>
            </a:solidFill>
            <a:prstDash val="solid"/>
          </a:ln>
        </p:spPr>
        <p:txBody>
          <a:bodyPr/>
          <a:lstStyle/>
          <a:p>
            <a:endParaRPr lang="en-NP"/>
          </a:p>
        </p:txBody>
      </p:sp>
      <p:sp>
        <p:nvSpPr>
          <p:cNvPr id="4" name="Text 2"/>
          <p:cNvSpPr/>
          <p:nvPr/>
        </p:nvSpPr>
        <p:spPr>
          <a:xfrm>
            <a:off x="1920479" y="3558173"/>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a:ea typeface="Kanit Light" pitchFamily="34" charset="-122"/>
                <a:cs typeface="Kanit Light"/>
              </a:rPr>
              <a:t>Production Lead</a:t>
            </a:r>
            <a:endParaRPr lang="en-US" sz="2200">
              <a:latin typeface="Kanit Light"/>
              <a:ea typeface="Calibri"/>
              <a:cs typeface="Kanit Light"/>
            </a:endParaRPr>
          </a:p>
        </p:txBody>
      </p:sp>
      <p:sp>
        <p:nvSpPr>
          <p:cNvPr id="5" name="Text 3"/>
          <p:cNvSpPr/>
          <p:nvPr/>
        </p:nvSpPr>
        <p:spPr>
          <a:xfrm>
            <a:off x="1037571" y="3857511"/>
            <a:ext cx="3727490" cy="362903"/>
          </a:xfrm>
          <a:prstGeom prst="rect">
            <a:avLst/>
          </a:prstGeom>
          <a:noFill/>
          <a:ln/>
        </p:spPr>
        <p:txBody>
          <a:bodyPr wrap="none" lIns="0" tIns="0" rIns="0" bIns="0" rtlCol="0" anchor="t"/>
          <a:lstStyle/>
          <a:p>
            <a:pPr marL="0" indent="0" algn="ctr">
              <a:lnSpc>
                <a:spcPts val="2850"/>
              </a:lnSpc>
              <a:buNone/>
            </a:pPr>
            <a:r>
              <a:rPr lang="en-US" sz="1750" b="1">
                <a:solidFill>
                  <a:srgbClr val="2C3249"/>
                </a:solidFill>
                <a:latin typeface="Martel Sans" pitchFamily="34" charset="0"/>
                <a:ea typeface="Martel Sans" pitchFamily="34" charset="-122"/>
                <a:cs typeface="Martel Sans" pitchFamily="34" charset="-120"/>
              </a:rPr>
              <a:t>Mohit Tiwari</a:t>
            </a:r>
            <a:endParaRPr lang="en-US" sz="1750"/>
          </a:p>
        </p:txBody>
      </p:sp>
      <p:sp>
        <p:nvSpPr>
          <p:cNvPr id="6" name="Text 4"/>
          <p:cNvSpPr/>
          <p:nvPr/>
        </p:nvSpPr>
        <p:spPr>
          <a:xfrm>
            <a:off x="1098292" y="4264581"/>
            <a:ext cx="3727490" cy="725805"/>
          </a:xfrm>
          <a:prstGeom prst="rect">
            <a:avLst/>
          </a:prstGeom>
          <a:noFill/>
          <a:ln/>
        </p:spPr>
        <p:txBody>
          <a:bodyPr wrap="square" lIns="0" tIns="0" rIns="0" bIns="0" rtlCol="0" anchor="t"/>
          <a:lstStyle/>
          <a:p>
            <a:pPr marL="0" indent="0" algn="ctr">
              <a:buNone/>
            </a:pPr>
            <a:r>
              <a:rPr lang="en-US" sz="1400" i="1">
                <a:solidFill>
                  <a:srgbClr val="2C3249"/>
                </a:solidFill>
                <a:latin typeface="Martel Sans"/>
                <a:ea typeface="Martel Sans" pitchFamily="34" charset="-122"/>
                <a:cs typeface="Martel Sans"/>
              </a:rPr>
              <a:t>Managed scheduling, inventory, and demand alignment</a:t>
            </a:r>
            <a:r>
              <a:rPr lang="en-US" sz="1750" i="1">
                <a:solidFill>
                  <a:srgbClr val="2C3249"/>
                </a:solidFill>
                <a:latin typeface="Martel Sans"/>
                <a:ea typeface="Martel Sans" pitchFamily="34" charset="-122"/>
                <a:cs typeface="Martel Sans"/>
              </a:rPr>
              <a:t>.</a:t>
            </a:r>
            <a:endParaRPr lang="en-US" sz="1750" i="1">
              <a:latin typeface="Martel Sans"/>
              <a:ea typeface="Calibri"/>
              <a:cs typeface="Martel Sans"/>
            </a:endParaRPr>
          </a:p>
        </p:txBody>
      </p:sp>
      <p:sp>
        <p:nvSpPr>
          <p:cNvPr id="7" name="Shape 5"/>
          <p:cNvSpPr/>
          <p:nvPr/>
        </p:nvSpPr>
        <p:spPr>
          <a:xfrm>
            <a:off x="5106511" y="1259303"/>
            <a:ext cx="4306809" cy="3504745"/>
          </a:xfrm>
          <a:prstGeom prst="roundRect">
            <a:avLst>
              <a:gd name="adj" fmla="val 4362"/>
            </a:avLst>
          </a:prstGeom>
          <a:solidFill>
            <a:srgbClr val="DFECE9"/>
          </a:solidFill>
          <a:ln w="7620">
            <a:solidFill>
              <a:srgbClr val="C5D2CF"/>
            </a:solidFill>
            <a:prstDash val="solid"/>
          </a:ln>
        </p:spPr>
        <p:txBody>
          <a:bodyPr/>
          <a:lstStyle/>
          <a:p>
            <a:endParaRPr lang="en-NP"/>
          </a:p>
        </p:txBody>
      </p:sp>
      <p:sp>
        <p:nvSpPr>
          <p:cNvPr id="8" name="Text 6"/>
          <p:cNvSpPr/>
          <p:nvPr/>
        </p:nvSpPr>
        <p:spPr>
          <a:xfrm>
            <a:off x="5970027" y="3532763"/>
            <a:ext cx="2835235" cy="354330"/>
          </a:xfrm>
          <a:prstGeom prst="rect">
            <a:avLst/>
          </a:prstGeom>
          <a:noFill/>
          <a:ln/>
        </p:spPr>
        <p:txBody>
          <a:bodyPr wrap="none" lIns="0" tIns="0" rIns="0" bIns="0" rtlCol="0" anchor="t"/>
          <a:lstStyle/>
          <a:p>
            <a:pPr algn="ctr">
              <a:lnSpc>
                <a:spcPts val="2750"/>
              </a:lnSpc>
            </a:pPr>
            <a:r>
              <a:rPr lang="en-US" sz="2200" dirty="0">
                <a:solidFill>
                  <a:srgbClr val="2C3249"/>
                </a:solidFill>
                <a:latin typeface="Kanit Light"/>
                <a:ea typeface="Kanit Light" pitchFamily="34" charset="-122"/>
                <a:cs typeface="Kanit Light"/>
              </a:rPr>
              <a:t>Strategy &amp; Data Analyst</a:t>
            </a:r>
            <a:endParaRPr lang="en-US" sz="2200" dirty="0"/>
          </a:p>
        </p:txBody>
      </p:sp>
      <p:sp>
        <p:nvSpPr>
          <p:cNvPr id="9" name="Text 7"/>
          <p:cNvSpPr/>
          <p:nvPr/>
        </p:nvSpPr>
        <p:spPr>
          <a:xfrm>
            <a:off x="5614056" y="3887093"/>
            <a:ext cx="3727490" cy="362903"/>
          </a:xfrm>
          <a:prstGeom prst="rect">
            <a:avLst/>
          </a:prstGeom>
          <a:noFill/>
          <a:ln/>
        </p:spPr>
        <p:txBody>
          <a:bodyPr wrap="none" lIns="0" tIns="0" rIns="0" bIns="0" rtlCol="0" anchor="t"/>
          <a:lstStyle/>
          <a:p>
            <a:pPr algn="ctr">
              <a:lnSpc>
                <a:spcPts val="2850"/>
              </a:lnSpc>
            </a:pPr>
            <a:r>
              <a:rPr lang="en-US" sz="1750" b="1">
                <a:solidFill>
                  <a:srgbClr val="2C3249"/>
                </a:solidFill>
                <a:latin typeface="Martel Sans"/>
                <a:ea typeface="Martel Sans" pitchFamily="34" charset="-122"/>
                <a:cs typeface="Martel Sans"/>
              </a:rPr>
              <a:t>Mehar Singh Bawa</a:t>
            </a:r>
            <a:endParaRPr lang="en-US" sz="1750"/>
          </a:p>
        </p:txBody>
      </p:sp>
      <p:sp>
        <p:nvSpPr>
          <p:cNvPr id="10" name="Text 8"/>
          <p:cNvSpPr/>
          <p:nvPr/>
        </p:nvSpPr>
        <p:spPr>
          <a:xfrm>
            <a:off x="5614056" y="4295359"/>
            <a:ext cx="3628986" cy="627459"/>
          </a:xfrm>
          <a:prstGeom prst="rect">
            <a:avLst/>
          </a:prstGeom>
          <a:noFill/>
          <a:ln/>
        </p:spPr>
        <p:txBody>
          <a:bodyPr wrap="square" lIns="0" tIns="0" rIns="0" bIns="0" rtlCol="0" anchor="t"/>
          <a:lstStyle/>
          <a:p>
            <a:pPr marL="0" indent="0" algn="ctr">
              <a:buNone/>
            </a:pPr>
            <a:r>
              <a:rPr lang="en-US" sz="1400" i="1">
                <a:solidFill>
                  <a:srgbClr val="2C3249"/>
                </a:solidFill>
                <a:latin typeface="Martel Sans"/>
                <a:ea typeface="Martel Sans" pitchFamily="34" charset="-122"/>
                <a:cs typeface="Martel Sans"/>
              </a:rPr>
              <a:t>Led planning and data analysis using Power BI.</a:t>
            </a:r>
            <a:endParaRPr lang="en-US" sz="1400" i="1">
              <a:latin typeface="Martel Sans"/>
              <a:ea typeface="Calibri"/>
              <a:cs typeface="Martel Sans"/>
            </a:endParaRPr>
          </a:p>
        </p:txBody>
      </p:sp>
      <p:sp>
        <p:nvSpPr>
          <p:cNvPr id="11" name="Shape 9"/>
          <p:cNvSpPr/>
          <p:nvPr/>
        </p:nvSpPr>
        <p:spPr>
          <a:xfrm>
            <a:off x="9659695" y="1259303"/>
            <a:ext cx="4337433" cy="3504745"/>
          </a:xfrm>
          <a:prstGeom prst="roundRect">
            <a:avLst>
              <a:gd name="adj" fmla="val 4362"/>
            </a:avLst>
          </a:prstGeom>
          <a:solidFill>
            <a:srgbClr val="DFECE9"/>
          </a:solidFill>
          <a:ln w="7620">
            <a:solidFill>
              <a:srgbClr val="C5D2CF"/>
            </a:solidFill>
            <a:prstDash val="solid"/>
          </a:ln>
        </p:spPr>
        <p:txBody>
          <a:bodyPr/>
          <a:lstStyle/>
          <a:p>
            <a:endParaRPr lang="en-NP"/>
          </a:p>
        </p:txBody>
      </p:sp>
      <p:sp>
        <p:nvSpPr>
          <p:cNvPr id="12" name="Text 10"/>
          <p:cNvSpPr/>
          <p:nvPr/>
        </p:nvSpPr>
        <p:spPr>
          <a:xfrm>
            <a:off x="10571191" y="3532763"/>
            <a:ext cx="2835235" cy="354330"/>
          </a:xfrm>
          <a:prstGeom prst="rect">
            <a:avLst/>
          </a:prstGeom>
          <a:noFill/>
          <a:ln/>
        </p:spPr>
        <p:txBody>
          <a:bodyPr wrap="none" lIns="0" tIns="0" rIns="0" bIns="0" rtlCol="0" anchor="t"/>
          <a:lstStyle/>
          <a:p>
            <a:pPr marL="0" indent="0" algn="ctr">
              <a:lnSpc>
                <a:spcPts val="2750"/>
              </a:lnSpc>
              <a:buNone/>
            </a:pPr>
            <a:r>
              <a:rPr lang="en-US" sz="2200">
                <a:solidFill>
                  <a:srgbClr val="2C3249"/>
                </a:solidFill>
                <a:latin typeface="Kanit Light" pitchFamily="34" charset="0"/>
                <a:ea typeface="Kanit Light" pitchFamily="34" charset="-122"/>
                <a:cs typeface="Kanit Light" pitchFamily="34" charset="-120"/>
              </a:rPr>
              <a:t>Financial Analyst</a:t>
            </a:r>
            <a:endParaRPr lang="en-US" sz="2200"/>
          </a:p>
        </p:txBody>
      </p:sp>
      <p:sp>
        <p:nvSpPr>
          <p:cNvPr id="13" name="Text 11"/>
          <p:cNvSpPr/>
          <p:nvPr/>
        </p:nvSpPr>
        <p:spPr>
          <a:xfrm>
            <a:off x="9920865" y="3840752"/>
            <a:ext cx="3727490" cy="362903"/>
          </a:xfrm>
          <a:prstGeom prst="rect">
            <a:avLst/>
          </a:prstGeom>
          <a:noFill/>
          <a:ln/>
        </p:spPr>
        <p:txBody>
          <a:bodyPr wrap="none" lIns="0" tIns="0" rIns="0" bIns="0" rtlCol="0" anchor="t"/>
          <a:lstStyle/>
          <a:p>
            <a:pPr marL="0" indent="0" algn="ctr">
              <a:lnSpc>
                <a:spcPts val="2850"/>
              </a:lnSpc>
              <a:buNone/>
            </a:pPr>
            <a:r>
              <a:rPr lang="en-US" sz="1750" b="1">
                <a:solidFill>
                  <a:srgbClr val="2C3249"/>
                </a:solidFill>
                <a:latin typeface="Martel Sans" pitchFamily="34" charset="0"/>
                <a:ea typeface="Martel Sans" pitchFamily="34" charset="-122"/>
                <a:cs typeface="Martel Sans" pitchFamily="34" charset="-120"/>
              </a:rPr>
              <a:t>Aakriti Gurung</a:t>
            </a:r>
            <a:endParaRPr lang="en-US" sz="1750"/>
          </a:p>
        </p:txBody>
      </p:sp>
      <p:sp>
        <p:nvSpPr>
          <p:cNvPr id="14" name="Text 12"/>
          <p:cNvSpPr/>
          <p:nvPr/>
        </p:nvSpPr>
        <p:spPr>
          <a:xfrm>
            <a:off x="9876256" y="4249018"/>
            <a:ext cx="3727490" cy="725805"/>
          </a:xfrm>
          <a:prstGeom prst="rect">
            <a:avLst/>
          </a:prstGeom>
          <a:noFill/>
          <a:ln/>
        </p:spPr>
        <p:txBody>
          <a:bodyPr wrap="square" lIns="0" tIns="0" rIns="0" bIns="0" rtlCol="0" anchor="t"/>
          <a:lstStyle/>
          <a:p>
            <a:pPr marL="0" indent="0" algn="ctr">
              <a:buNone/>
            </a:pPr>
            <a:r>
              <a:rPr lang="en-US" sz="1400" i="1">
                <a:solidFill>
                  <a:srgbClr val="2C3249"/>
                </a:solidFill>
                <a:latin typeface="Martel Sans"/>
                <a:ea typeface="Martel Sans" pitchFamily="34" charset="-122"/>
                <a:cs typeface="Martel Sans"/>
              </a:rPr>
              <a:t>Tracked finances and ensured valuation goals</a:t>
            </a:r>
            <a:r>
              <a:rPr lang="en-US" sz="1750" i="1">
                <a:solidFill>
                  <a:srgbClr val="2C3249"/>
                </a:solidFill>
                <a:latin typeface="Martel Sans"/>
                <a:ea typeface="Martel Sans" pitchFamily="34" charset="-122"/>
                <a:cs typeface="Martel Sans"/>
              </a:rPr>
              <a:t>.</a:t>
            </a:r>
            <a:endParaRPr lang="en-US" sz="1750" i="1">
              <a:latin typeface="Martel Sans"/>
              <a:ea typeface="Calibri"/>
              <a:cs typeface="Martel Sans"/>
            </a:endParaRPr>
          </a:p>
        </p:txBody>
      </p:sp>
      <p:sp>
        <p:nvSpPr>
          <p:cNvPr id="15" name="Shape 13"/>
          <p:cNvSpPr/>
          <p:nvPr/>
        </p:nvSpPr>
        <p:spPr>
          <a:xfrm>
            <a:off x="759940" y="4978506"/>
            <a:ext cx="6491340" cy="3145718"/>
          </a:xfrm>
          <a:prstGeom prst="roundRect">
            <a:avLst>
              <a:gd name="adj" fmla="val 5231"/>
            </a:avLst>
          </a:prstGeom>
          <a:solidFill>
            <a:srgbClr val="DFECE9"/>
          </a:solidFill>
          <a:ln w="7620">
            <a:solidFill>
              <a:srgbClr val="C5D2CF"/>
            </a:solidFill>
            <a:prstDash val="solid"/>
          </a:ln>
        </p:spPr>
        <p:txBody>
          <a:bodyPr/>
          <a:lstStyle/>
          <a:p>
            <a:endParaRPr lang="en-NP"/>
          </a:p>
        </p:txBody>
      </p:sp>
      <p:sp>
        <p:nvSpPr>
          <p:cNvPr id="16" name="Text 14"/>
          <p:cNvSpPr/>
          <p:nvPr/>
        </p:nvSpPr>
        <p:spPr>
          <a:xfrm>
            <a:off x="1028224" y="5534215"/>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Logistics Manager</a:t>
            </a:r>
            <a:endParaRPr lang="en-US" sz="2200"/>
          </a:p>
        </p:txBody>
      </p:sp>
      <p:sp>
        <p:nvSpPr>
          <p:cNvPr id="17" name="Text 15"/>
          <p:cNvSpPr/>
          <p:nvPr/>
        </p:nvSpPr>
        <p:spPr>
          <a:xfrm>
            <a:off x="1015867" y="6123487"/>
            <a:ext cx="5939195" cy="362903"/>
          </a:xfrm>
          <a:prstGeom prst="rect">
            <a:avLst/>
          </a:prstGeom>
          <a:noFill/>
          <a:ln/>
        </p:spPr>
        <p:txBody>
          <a:bodyPr wrap="none" lIns="0" tIns="0" rIns="0" bIns="0" rtlCol="0" anchor="t"/>
          <a:lstStyle/>
          <a:p>
            <a:pPr marL="0" indent="0" algn="l">
              <a:lnSpc>
                <a:spcPts val="2850"/>
              </a:lnSpc>
              <a:buNone/>
            </a:pPr>
            <a:r>
              <a:rPr lang="en-US" sz="1750" b="1">
                <a:solidFill>
                  <a:srgbClr val="2C3249"/>
                </a:solidFill>
                <a:latin typeface="Martel Sans" pitchFamily="34" charset="0"/>
                <a:ea typeface="Martel Sans" pitchFamily="34" charset="-122"/>
                <a:cs typeface="Martel Sans" pitchFamily="34" charset="-120"/>
              </a:rPr>
              <a:t>Ritika Herwade</a:t>
            </a:r>
            <a:endParaRPr lang="en-US" sz="1750"/>
          </a:p>
        </p:txBody>
      </p:sp>
      <p:sp>
        <p:nvSpPr>
          <p:cNvPr id="18" name="Text 16"/>
          <p:cNvSpPr/>
          <p:nvPr/>
        </p:nvSpPr>
        <p:spPr>
          <a:xfrm>
            <a:off x="1028224" y="6622017"/>
            <a:ext cx="5939195" cy="362903"/>
          </a:xfrm>
          <a:prstGeom prst="rect">
            <a:avLst/>
          </a:prstGeom>
          <a:noFill/>
          <a:ln/>
        </p:spPr>
        <p:txBody>
          <a:bodyPr wrap="none" lIns="0" tIns="0" rIns="0" bIns="0" rtlCol="0" anchor="t"/>
          <a:lstStyle/>
          <a:p>
            <a:pPr marL="0" indent="0" algn="l">
              <a:buNone/>
            </a:pPr>
            <a:r>
              <a:rPr lang="en-US" sz="1400" i="1">
                <a:solidFill>
                  <a:srgbClr val="2C3249"/>
                </a:solidFill>
                <a:latin typeface="Martel Sans"/>
                <a:ea typeface="Martel Sans" pitchFamily="34" charset="-122"/>
                <a:cs typeface="Martel Sans"/>
              </a:rPr>
              <a:t>Optimized stock transfers</a:t>
            </a:r>
          </a:p>
          <a:p>
            <a:pPr marL="0" indent="0" algn="l">
              <a:buNone/>
            </a:pPr>
            <a:r>
              <a:rPr lang="en-US" sz="1400" i="1">
                <a:solidFill>
                  <a:srgbClr val="2C3249"/>
                </a:solidFill>
                <a:latin typeface="Martel Sans"/>
                <a:ea typeface="Martel Sans" pitchFamily="34" charset="-122"/>
                <a:cs typeface="Martel Sans"/>
              </a:rPr>
              <a:t> and minimized costs</a:t>
            </a:r>
            <a:r>
              <a:rPr lang="en-US" sz="1750" i="1">
                <a:solidFill>
                  <a:srgbClr val="2C3249"/>
                </a:solidFill>
                <a:latin typeface="Martel Sans"/>
                <a:ea typeface="Martel Sans" pitchFamily="34" charset="-122"/>
                <a:cs typeface="Martel Sans"/>
              </a:rPr>
              <a:t>.</a:t>
            </a:r>
            <a:endParaRPr lang="en-US" sz="1750" i="1">
              <a:latin typeface="Martel Sans"/>
              <a:ea typeface="Calibri"/>
              <a:cs typeface="Martel Sans"/>
            </a:endParaRPr>
          </a:p>
        </p:txBody>
      </p:sp>
      <p:sp>
        <p:nvSpPr>
          <p:cNvPr id="19" name="Shape 17"/>
          <p:cNvSpPr/>
          <p:nvPr/>
        </p:nvSpPr>
        <p:spPr>
          <a:xfrm>
            <a:off x="7502690" y="4978506"/>
            <a:ext cx="6494677" cy="3133362"/>
          </a:xfrm>
          <a:prstGeom prst="roundRect">
            <a:avLst>
              <a:gd name="adj" fmla="val 5231"/>
            </a:avLst>
          </a:prstGeom>
          <a:solidFill>
            <a:srgbClr val="DFECE9"/>
          </a:solidFill>
          <a:ln w="7620">
            <a:solidFill>
              <a:srgbClr val="C5D2CF"/>
            </a:solidFill>
            <a:prstDash val="solid"/>
          </a:ln>
        </p:spPr>
        <p:txBody>
          <a:bodyPr/>
          <a:lstStyle/>
          <a:p>
            <a:endParaRPr lang="en-NP"/>
          </a:p>
        </p:txBody>
      </p:sp>
      <p:sp>
        <p:nvSpPr>
          <p:cNvPr id="20" name="Text 18"/>
          <p:cNvSpPr/>
          <p:nvPr/>
        </p:nvSpPr>
        <p:spPr>
          <a:xfrm>
            <a:off x="7663101" y="5534215"/>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Marketing Manager</a:t>
            </a:r>
            <a:endParaRPr lang="en-US" sz="2200"/>
          </a:p>
        </p:txBody>
      </p:sp>
      <p:sp>
        <p:nvSpPr>
          <p:cNvPr id="21" name="Text 19"/>
          <p:cNvSpPr/>
          <p:nvPr/>
        </p:nvSpPr>
        <p:spPr>
          <a:xfrm>
            <a:off x="7663101" y="6123487"/>
            <a:ext cx="5939195" cy="362903"/>
          </a:xfrm>
          <a:prstGeom prst="rect">
            <a:avLst/>
          </a:prstGeom>
          <a:noFill/>
          <a:ln/>
        </p:spPr>
        <p:txBody>
          <a:bodyPr wrap="none" lIns="0" tIns="0" rIns="0" bIns="0" rtlCol="0" anchor="t"/>
          <a:lstStyle/>
          <a:p>
            <a:pPr marL="0" indent="0" algn="l">
              <a:lnSpc>
                <a:spcPts val="2850"/>
              </a:lnSpc>
              <a:buNone/>
            </a:pPr>
            <a:r>
              <a:rPr lang="en-US" sz="1750" b="1">
                <a:solidFill>
                  <a:srgbClr val="2C3249"/>
                </a:solidFill>
                <a:latin typeface="Martel Sans" pitchFamily="34" charset="0"/>
                <a:ea typeface="Martel Sans" pitchFamily="34" charset="-122"/>
                <a:cs typeface="Martel Sans" pitchFamily="34" charset="-120"/>
              </a:rPr>
              <a:t>Jasmine Liamsuwan</a:t>
            </a:r>
            <a:endParaRPr lang="en-US" sz="1750"/>
          </a:p>
        </p:txBody>
      </p:sp>
      <p:sp>
        <p:nvSpPr>
          <p:cNvPr id="22" name="Text 20"/>
          <p:cNvSpPr/>
          <p:nvPr/>
        </p:nvSpPr>
        <p:spPr>
          <a:xfrm>
            <a:off x="7663101" y="6670555"/>
            <a:ext cx="5939195" cy="362903"/>
          </a:xfrm>
          <a:prstGeom prst="rect">
            <a:avLst/>
          </a:prstGeom>
          <a:noFill/>
          <a:ln/>
        </p:spPr>
        <p:txBody>
          <a:bodyPr wrap="none" lIns="0" tIns="0" rIns="0" bIns="0" rtlCol="0" anchor="t"/>
          <a:lstStyle/>
          <a:p>
            <a:pPr marL="0" indent="0" algn="l">
              <a:buNone/>
            </a:pPr>
            <a:r>
              <a:rPr lang="en-US" sz="1400" i="1">
                <a:solidFill>
                  <a:srgbClr val="2C3249"/>
                </a:solidFill>
                <a:latin typeface="Martel Sans"/>
                <a:ea typeface="Martel Sans" pitchFamily="34" charset="-122"/>
                <a:cs typeface="Martel Sans"/>
              </a:rPr>
              <a:t>Directed pricing and targeted </a:t>
            </a:r>
          </a:p>
          <a:p>
            <a:pPr marL="0" indent="0" algn="l">
              <a:buNone/>
            </a:pPr>
            <a:r>
              <a:rPr lang="en-US" sz="1400" i="1">
                <a:solidFill>
                  <a:srgbClr val="2C3249"/>
                </a:solidFill>
                <a:latin typeface="Martel Sans"/>
                <a:ea typeface="Martel Sans" pitchFamily="34" charset="-122"/>
                <a:cs typeface="Martel Sans"/>
              </a:rPr>
              <a:t>advertising campaigns</a:t>
            </a:r>
            <a:r>
              <a:rPr lang="en-US" sz="1750" i="1">
                <a:solidFill>
                  <a:srgbClr val="2C3249"/>
                </a:solidFill>
                <a:latin typeface="Martel Sans"/>
                <a:ea typeface="Martel Sans" pitchFamily="34" charset="-122"/>
                <a:cs typeface="Martel Sans"/>
              </a:rPr>
              <a:t>.</a:t>
            </a:r>
            <a:endParaRPr lang="en-US" sz="1750" i="1">
              <a:latin typeface="Martel Sans"/>
              <a:ea typeface="Calibri"/>
              <a:cs typeface="Martel Sans"/>
            </a:endParaRPr>
          </a:p>
        </p:txBody>
      </p:sp>
      <p:pic>
        <p:nvPicPr>
          <p:cNvPr id="26" name="Picture 25" descr="A person smiling at the camera&#10;&#10;AI-generated content may be incorrect.">
            <a:extLst>
              <a:ext uri="{FF2B5EF4-FFF2-40B4-BE49-F238E27FC236}">
                <a16:creationId xmlns:a16="http://schemas.microsoft.com/office/drawing/2014/main" id="{DFBAF339-9041-6996-5EBC-C73D92076A2E}"/>
              </a:ext>
            </a:extLst>
          </p:cNvPr>
          <p:cNvPicPr>
            <a:picLocks noChangeAspect="1"/>
          </p:cNvPicPr>
          <p:nvPr/>
        </p:nvPicPr>
        <p:blipFill>
          <a:blip r:embed="rId3"/>
          <a:stretch>
            <a:fillRect/>
          </a:stretch>
        </p:blipFill>
        <p:spPr>
          <a:xfrm>
            <a:off x="1817569" y="1259304"/>
            <a:ext cx="1921258" cy="2212914"/>
          </a:xfrm>
          <a:prstGeom prst="rect">
            <a:avLst/>
          </a:prstGeom>
        </p:spPr>
      </p:pic>
      <p:pic>
        <p:nvPicPr>
          <p:cNvPr id="30" name="Picture 29" descr="A person smiling at the camera&#10;&#10;AI-generated content may be incorrect.">
            <a:extLst>
              <a:ext uri="{FF2B5EF4-FFF2-40B4-BE49-F238E27FC236}">
                <a16:creationId xmlns:a16="http://schemas.microsoft.com/office/drawing/2014/main" id="{EF1616DE-6818-A564-D94C-BAA3D867FDE5}"/>
              </a:ext>
            </a:extLst>
          </p:cNvPr>
          <p:cNvPicPr>
            <a:picLocks noChangeAspect="1"/>
          </p:cNvPicPr>
          <p:nvPr/>
        </p:nvPicPr>
        <p:blipFill>
          <a:blip r:embed="rId4"/>
          <a:stretch>
            <a:fillRect/>
          </a:stretch>
        </p:blipFill>
        <p:spPr>
          <a:xfrm>
            <a:off x="4768071" y="5224171"/>
            <a:ext cx="2194788" cy="2155788"/>
          </a:xfrm>
          <a:prstGeom prst="rect">
            <a:avLst/>
          </a:prstGeom>
        </p:spPr>
      </p:pic>
      <p:pic>
        <p:nvPicPr>
          <p:cNvPr id="32" name="Picture 31" descr="A person with long hair smiling&#10;&#10;AI-generated content may be incorrect.">
            <a:extLst>
              <a:ext uri="{FF2B5EF4-FFF2-40B4-BE49-F238E27FC236}">
                <a16:creationId xmlns:a16="http://schemas.microsoft.com/office/drawing/2014/main" id="{D8D531A2-3471-8D3C-A9C3-CD80114FBE7A}"/>
              </a:ext>
            </a:extLst>
          </p:cNvPr>
          <p:cNvPicPr>
            <a:picLocks noChangeAspect="1"/>
          </p:cNvPicPr>
          <p:nvPr/>
        </p:nvPicPr>
        <p:blipFill>
          <a:blip r:embed="rId5"/>
          <a:srcRect t="-141" r="599" b="14286"/>
          <a:stretch>
            <a:fillRect/>
          </a:stretch>
        </p:blipFill>
        <p:spPr>
          <a:xfrm>
            <a:off x="10922000" y="1248029"/>
            <a:ext cx="2043392" cy="2218669"/>
          </a:xfrm>
          <a:prstGeom prst="rect">
            <a:avLst/>
          </a:prstGeom>
        </p:spPr>
      </p:pic>
      <p:pic>
        <p:nvPicPr>
          <p:cNvPr id="34" name="Picture 33" descr="A person in a dress&#10;&#10;AI-generated content may be incorrect.">
            <a:extLst>
              <a:ext uri="{FF2B5EF4-FFF2-40B4-BE49-F238E27FC236}">
                <a16:creationId xmlns:a16="http://schemas.microsoft.com/office/drawing/2014/main" id="{A496C282-D7C5-289C-CCE4-70C0BA728739}"/>
              </a:ext>
            </a:extLst>
          </p:cNvPr>
          <p:cNvPicPr>
            <a:picLocks noChangeAspect="1"/>
          </p:cNvPicPr>
          <p:nvPr/>
        </p:nvPicPr>
        <p:blipFill>
          <a:blip r:embed="rId6"/>
          <a:stretch>
            <a:fillRect/>
          </a:stretch>
        </p:blipFill>
        <p:spPr>
          <a:xfrm>
            <a:off x="11136183" y="5225640"/>
            <a:ext cx="2145683" cy="2145683"/>
          </a:xfrm>
          <a:prstGeom prst="rect">
            <a:avLst/>
          </a:prstGeom>
        </p:spPr>
      </p:pic>
      <p:pic>
        <p:nvPicPr>
          <p:cNvPr id="36" name="Picture 35" descr="A person with a beard and mustache wearing a white sweater&#10;&#10;AI-generated content may be incorrect.">
            <a:extLst>
              <a:ext uri="{FF2B5EF4-FFF2-40B4-BE49-F238E27FC236}">
                <a16:creationId xmlns:a16="http://schemas.microsoft.com/office/drawing/2014/main" id="{1045E3CC-D2F8-EF03-8A0B-81CA2E4653D8}"/>
              </a:ext>
            </a:extLst>
          </p:cNvPr>
          <p:cNvPicPr>
            <a:picLocks noChangeAspect="1"/>
          </p:cNvPicPr>
          <p:nvPr/>
        </p:nvPicPr>
        <p:blipFill>
          <a:blip r:embed="rId7"/>
          <a:stretch>
            <a:fillRect/>
          </a:stretch>
        </p:blipFill>
        <p:spPr>
          <a:xfrm>
            <a:off x="6186161" y="1259303"/>
            <a:ext cx="2258077" cy="2212915"/>
          </a:xfrm>
          <a:prstGeom prst="rect">
            <a:avLst/>
          </a:prstGeom>
        </p:spPr>
      </p:pic>
      <p:sp>
        <p:nvSpPr>
          <p:cNvPr id="27" name="Rectangle 26">
            <a:extLst>
              <a:ext uri="{FF2B5EF4-FFF2-40B4-BE49-F238E27FC236}">
                <a16:creationId xmlns:a16="http://schemas.microsoft.com/office/drawing/2014/main" id="{71774F16-F00A-3D11-D931-2AE3651C1BBC}"/>
              </a:ext>
            </a:extLst>
          </p:cNvPr>
          <p:cNvSpPr/>
          <p:nvPr/>
        </p:nvSpPr>
        <p:spPr>
          <a:xfrm>
            <a:off x="14002076" y="7812807"/>
            <a:ext cx="604880" cy="2981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7264"/>
            <a:ext cx="6831568" cy="708779"/>
          </a:xfrm>
          <a:prstGeom prst="rect">
            <a:avLst/>
          </a:prstGeom>
          <a:noFill/>
          <a:ln/>
        </p:spPr>
        <p:txBody>
          <a:bodyPr wrap="non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Key Performance Indicators</a:t>
            </a:r>
            <a:endParaRPr lang="en-US" sz="4450" dirty="0"/>
          </a:p>
        </p:txBody>
      </p:sp>
      <p:sp>
        <p:nvSpPr>
          <p:cNvPr id="4" name="Text 1"/>
          <p:cNvSpPr/>
          <p:nvPr/>
        </p:nvSpPr>
        <p:spPr>
          <a:xfrm>
            <a:off x="793790" y="4989552"/>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2C3249"/>
                </a:solidFill>
                <a:latin typeface="Kanit Light" pitchFamily="34" charset="0"/>
                <a:ea typeface="Kanit Light" pitchFamily="34" charset="-122"/>
                <a:cs typeface="Kanit Light" pitchFamily="34" charset="-120"/>
              </a:rPr>
              <a:t>80%+</a:t>
            </a:r>
            <a:endParaRPr lang="en-US" sz="5850" dirty="0"/>
          </a:p>
        </p:txBody>
      </p:sp>
      <p:sp>
        <p:nvSpPr>
          <p:cNvPr id="5" name="Text 2"/>
          <p:cNvSpPr/>
          <p:nvPr/>
        </p:nvSpPr>
        <p:spPr>
          <a:xfrm>
            <a:off x="1436489" y="602134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C3249"/>
                </a:solidFill>
                <a:latin typeface="Kanit Light" pitchFamily="34" charset="0"/>
                <a:ea typeface="Kanit Light" pitchFamily="34" charset="-122"/>
                <a:cs typeface="Kanit Light" pitchFamily="34" charset="-120"/>
              </a:rPr>
              <a:t>Production Capacity</a:t>
            </a:r>
            <a:endParaRPr lang="en-US" sz="2200" dirty="0"/>
          </a:p>
        </p:txBody>
      </p:sp>
      <p:sp>
        <p:nvSpPr>
          <p:cNvPr id="6" name="Text 3"/>
          <p:cNvSpPr/>
          <p:nvPr/>
        </p:nvSpPr>
        <p:spPr>
          <a:xfrm>
            <a:off x="793790" y="6511766"/>
            <a:ext cx="4120753" cy="725805"/>
          </a:xfrm>
          <a:prstGeom prst="rect">
            <a:avLst/>
          </a:prstGeom>
          <a:noFill/>
          <a:ln/>
        </p:spPr>
        <p:txBody>
          <a:bodyPr wrap="square" lIns="0" tIns="0" rIns="0" bIns="0" rtlCol="0" anchor="t"/>
          <a:lstStyle/>
          <a:p>
            <a:pPr marL="0" indent="0" algn="ctr">
              <a:lnSpc>
                <a:spcPts val="2850"/>
              </a:lnSpc>
              <a:buNone/>
            </a:pPr>
            <a:r>
              <a:rPr lang="en-US" sz="1750" dirty="0">
                <a:solidFill>
                  <a:srgbClr val="2C3249"/>
                </a:solidFill>
                <a:latin typeface="Martel Sans" pitchFamily="34" charset="0"/>
                <a:ea typeface="Martel Sans" pitchFamily="34" charset="-122"/>
                <a:cs typeface="Martel Sans" pitchFamily="34" charset="-120"/>
              </a:rPr>
              <a:t>Maintained above 80% utilization through setup time reduction</a:t>
            </a:r>
            <a:endParaRPr lang="en-US" sz="1750" dirty="0"/>
          </a:p>
        </p:txBody>
      </p:sp>
      <p:sp>
        <p:nvSpPr>
          <p:cNvPr id="7" name="Text 4"/>
          <p:cNvSpPr/>
          <p:nvPr/>
        </p:nvSpPr>
        <p:spPr>
          <a:xfrm>
            <a:off x="5254704" y="4989552"/>
            <a:ext cx="4120872" cy="748427"/>
          </a:xfrm>
          <a:prstGeom prst="rect">
            <a:avLst/>
          </a:prstGeom>
          <a:noFill/>
          <a:ln/>
        </p:spPr>
        <p:txBody>
          <a:bodyPr wrap="none" lIns="0" tIns="0" rIns="0" bIns="0" rtlCol="0" anchor="t"/>
          <a:lstStyle/>
          <a:p>
            <a:pPr marL="0" indent="0" algn="ctr">
              <a:lnSpc>
                <a:spcPts val="5850"/>
              </a:lnSpc>
              <a:buNone/>
            </a:pPr>
            <a:r>
              <a:rPr lang="en-US" sz="5850" dirty="0">
                <a:solidFill>
                  <a:srgbClr val="2C3249"/>
                </a:solidFill>
                <a:latin typeface="Kanit Light" pitchFamily="34" charset="0"/>
                <a:ea typeface="Kanit Light" pitchFamily="34" charset="-122"/>
                <a:cs typeface="Kanit Light" pitchFamily="34" charset="-120"/>
              </a:rPr>
              <a:t>88%</a:t>
            </a:r>
            <a:endParaRPr lang="en-US" sz="5850" dirty="0"/>
          </a:p>
        </p:txBody>
      </p:sp>
      <p:sp>
        <p:nvSpPr>
          <p:cNvPr id="8" name="Text 5"/>
          <p:cNvSpPr/>
          <p:nvPr/>
        </p:nvSpPr>
        <p:spPr>
          <a:xfrm>
            <a:off x="5897523" y="6021348"/>
            <a:ext cx="2835235" cy="354330"/>
          </a:xfrm>
          <a:prstGeom prst="rect">
            <a:avLst/>
          </a:prstGeom>
          <a:noFill/>
          <a:ln/>
        </p:spPr>
        <p:txBody>
          <a:bodyPr wrap="none" lIns="0" tIns="0" rIns="0" bIns="0" rtlCol="0" anchor="t"/>
          <a:lstStyle/>
          <a:p>
            <a:pPr algn="ctr">
              <a:lnSpc>
                <a:spcPts val="2750"/>
              </a:lnSpc>
            </a:pPr>
            <a:r>
              <a:rPr lang="en-US" sz="2200" dirty="0">
                <a:solidFill>
                  <a:srgbClr val="2C3249"/>
                </a:solidFill>
                <a:latin typeface="Kanit Light"/>
                <a:cs typeface="Kanit Light"/>
              </a:rPr>
              <a:t>Inventory Turnover</a:t>
            </a:r>
          </a:p>
        </p:txBody>
      </p:sp>
      <p:sp>
        <p:nvSpPr>
          <p:cNvPr id="9" name="Text 6"/>
          <p:cNvSpPr/>
          <p:nvPr/>
        </p:nvSpPr>
        <p:spPr>
          <a:xfrm>
            <a:off x="5254704" y="6511766"/>
            <a:ext cx="4120872" cy="725805"/>
          </a:xfrm>
          <a:prstGeom prst="rect">
            <a:avLst/>
          </a:prstGeom>
          <a:noFill/>
          <a:ln/>
        </p:spPr>
        <p:txBody>
          <a:bodyPr wrap="square" lIns="0" tIns="0" rIns="0" bIns="0" rtlCol="0" anchor="t"/>
          <a:lstStyle/>
          <a:p>
            <a:pPr marL="0" indent="0" algn="ctr">
              <a:lnSpc>
                <a:spcPts val="2850"/>
              </a:lnSpc>
              <a:buNone/>
            </a:pPr>
            <a:r>
              <a:rPr lang="en-US" sz="1750" dirty="0">
                <a:solidFill>
                  <a:srgbClr val="2C3249"/>
                </a:solidFill>
                <a:latin typeface="Martel Sans" pitchFamily="34" charset="0"/>
                <a:ea typeface="Martel Sans" pitchFamily="34" charset="-122"/>
                <a:cs typeface="Martel Sans" pitchFamily="34" charset="-120"/>
              </a:rPr>
              <a:t>Achieved by focusing on six high-performing products</a:t>
            </a:r>
            <a:endParaRPr lang="en-US" sz="1750" dirty="0"/>
          </a:p>
        </p:txBody>
      </p:sp>
      <p:sp>
        <p:nvSpPr>
          <p:cNvPr id="10" name="Text 7"/>
          <p:cNvSpPr/>
          <p:nvPr/>
        </p:nvSpPr>
        <p:spPr>
          <a:xfrm>
            <a:off x="9715738" y="4989552"/>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2C3249"/>
                </a:solidFill>
                <a:latin typeface="Kanit Light" pitchFamily="34" charset="0"/>
                <a:ea typeface="Kanit Light" pitchFamily="34" charset="-122"/>
                <a:cs typeface="Kanit Light" pitchFamily="34" charset="-120"/>
              </a:rPr>
              <a:t>10%</a:t>
            </a:r>
            <a:endParaRPr lang="en-US" sz="5850" dirty="0"/>
          </a:p>
        </p:txBody>
      </p:sp>
      <p:sp>
        <p:nvSpPr>
          <p:cNvPr id="11" name="Text 8"/>
          <p:cNvSpPr/>
          <p:nvPr/>
        </p:nvSpPr>
        <p:spPr>
          <a:xfrm>
            <a:off x="10358438" y="602134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C3249"/>
                </a:solidFill>
                <a:latin typeface="Kanit Light" pitchFamily="34" charset="0"/>
                <a:ea typeface="Kanit Light" pitchFamily="34" charset="-122"/>
                <a:cs typeface="Kanit Light" pitchFamily="34" charset="-120"/>
              </a:rPr>
              <a:t>Cost Reduction</a:t>
            </a:r>
            <a:endParaRPr lang="en-US" sz="2200" dirty="0"/>
          </a:p>
        </p:txBody>
      </p:sp>
      <p:sp>
        <p:nvSpPr>
          <p:cNvPr id="12" name="Text 9"/>
          <p:cNvSpPr/>
          <p:nvPr/>
        </p:nvSpPr>
        <p:spPr>
          <a:xfrm>
            <a:off x="9715738" y="6511766"/>
            <a:ext cx="4120753" cy="725805"/>
          </a:xfrm>
          <a:prstGeom prst="rect">
            <a:avLst/>
          </a:prstGeom>
          <a:noFill/>
          <a:ln/>
        </p:spPr>
        <p:txBody>
          <a:bodyPr wrap="square" lIns="0" tIns="0" rIns="0" bIns="0" rtlCol="0" anchor="t"/>
          <a:lstStyle/>
          <a:p>
            <a:pPr marL="0" indent="0" algn="ctr">
              <a:lnSpc>
                <a:spcPts val="2850"/>
              </a:lnSpc>
              <a:buNone/>
            </a:pPr>
            <a:r>
              <a:rPr lang="en-US" sz="1750" dirty="0">
                <a:solidFill>
                  <a:srgbClr val="2C3249"/>
                </a:solidFill>
                <a:latin typeface="Martel Sans" pitchFamily="34" charset="0"/>
                <a:ea typeface="Martel Sans" pitchFamily="34" charset="-122"/>
                <a:cs typeface="Martel Sans" pitchFamily="34" charset="-120"/>
              </a:rPr>
              <a:t>Target for production cost per unit through optimizations</a:t>
            </a:r>
            <a:endParaRPr lang="en-US" sz="1750" dirty="0"/>
          </a:p>
        </p:txBody>
      </p:sp>
      <p:sp>
        <p:nvSpPr>
          <p:cNvPr id="13" name="Rectangle 12">
            <a:extLst>
              <a:ext uri="{FF2B5EF4-FFF2-40B4-BE49-F238E27FC236}">
                <a16:creationId xmlns:a16="http://schemas.microsoft.com/office/drawing/2014/main" id="{40AFA2E3-F84C-E2B4-8293-8942FF8F1EB0}"/>
              </a:ext>
            </a:extLst>
          </p:cNvPr>
          <p:cNvSpPr/>
          <p:nvPr/>
        </p:nvSpPr>
        <p:spPr>
          <a:xfrm>
            <a:off x="12421099" y="7369852"/>
            <a:ext cx="2136429" cy="7618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23535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88676"/>
            <a:ext cx="7386042" cy="708779"/>
          </a:xfrm>
          <a:prstGeom prst="rect">
            <a:avLst/>
          </a:prstGeom>
          <a:noFill/>
          <a:ln/>
        </p:spPr>
        <p:txBody>
          <a:bodyPr wrap="none" lIns="0" tIns="0" rIns="0" bIns="0" rtlCol="0" anchor="t"/>
          <a:lstStyle/>
          <a:p>
            <a:pPr marL="0" indent="0" algn="l">
              <a:lnSpc>
                <a:spcPts val="5550"/>
              </a:lnSpc>
              <a:buNone/>
            </a:pPr>
            <a:r>
              <a:rPr lang="en-US" sz="4450">
                <a:solidFill>
                  <a:srgbClr val="272D45"/>
                </a:solidFill>
                <a:latin typeface="Kanit Light" pitchFamily="34" charset="0"/>
                <a:ea typeface="Kanit Light" pitchFamily="34" charset="-122"/>
                <a:cs typeface="Kanit Light" pitchFamily="34" charset="-120"/>
              </a:rPr>
              <a:t>Production Focus &amp; Efficiency</a:t>
            </a:r>
            <a:endParaRPr lang="en-US" sz="4450"/>
          </a:p>
        </p:txBody>
      </p:sp>
      <p:sp>
        <p:nvSpPr>
          <p:cNvPr id="4" name="Shape 1"/>
          <p:cNvSpPr/>
          <p:nvPr/>
        </p:nvSpPr>
        <p:spPr>
          <a:xfrm>
            <a:off x="6280190" y="2837617"/>
            <a:ext cx="170021" cy="853321"/>
          </a:xfrm>
          <a:prstGeom prst="roundRect">
            <a:avLst>
              <a:gd name="adj" fmla="val 56033"/>
            </a:avLst>
          </a:prstGeom>
          <a:solidFill>
            <a:srgbClr val="DFECE9"/>
          </a:solidFill>
          <a:ln w="7620">
            <a:solidFill>
              <a:srgbClr val="C5D2CF"/>
            </a:solidFill>
            <a:prstDash val="solid"/>
          </a:ln>
        </p:spPr>
        <p:txBody>
          <a:bodyPr/>
          <a:lstStyle/>
          <a:p>
            <a:endParaRPr lang="en-NP"/>
          </a:p>
        </p:txBody>
      </p:sp>
      <p:sp>
        <p:nvSpPr>
          <p:cNvPr id="5" name="Text 2"/>
          <p:cNvSpPr/>
          <p:nvPr/>
        </p:nvSpPr>
        <p:spPr>
          <a:xfrm>
            <a:off x="6790373" y="2837617"/>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Initial Approach</a:t>
            </a:r>
            <a:endParaRPr lang="en-US" sz="2200"/>
          </a:p>
        </p:txBody>
      </p:sp>
      <p:sp>
        <p:nvSpPr>
          <p:cNvPr id="6" name="Text 3"/>
          <p:cNvSpPr/>
          <p:nvPr/>
        </p:nvSpPr>
        <p:spPr>
          <a:xfrm>
            <a:off x="6790373" y="3328035"/>
            <a:ext cx="7046238" cy="362903"/>
          </a:xfrm>
          <a:prstGeom prst="rect">
            <a:avLst/>
          </a:prstGeom>
          <a:noFill/>
          <a:ln/>
        </p:spPr>
        <p:txBody>
          <a:bodyPr wrap="non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Produced all 12 products, causing frequent setup delays.</a:t>
            </a:r>
            <a:endParaRPr lang="en-US" sz="1750"/>
          </a:p>
        </p:txBody>
      </p:sp>
      <p:sp>
        <p:nvSpPr>
          <p:cNvPr id="7" name="Shape 4"/>
          <p:cNvSpPr/>
          <p:nvPr/>
        </p:nvSpPr>
        <p:spPr>
          <a:xfrm>
            <a:off x="6620351" y="3917752"/>
            <a:ext cx="170021" cy="853321"/>
          </a:xfrm>
          <a:prstGeom prst="roundRect">
            <a:avLst>
              <a:gd name="adj" fmla="val 56033"/>
            </a:avLst>
          </a:prstGeom>
          <a:solidFill>
            <a:srgbClr val="DFECE9"/>
          </a:solidFill>
          <a:ln w="7620">
            <a:solidFill>
              <a:srgbClr val="C5D2CF"/>
            </a:solidFill>
            <a:prstDash val="solid"/>
          </a:ln>
        </p:spPr>
        <p:txBody>
          <a:bodyPr/>
          <a:lstStyle/>
          <a:p>
            <a:endParaRPr lang="en-NP"/>
          </a:p>
        </p:txBody>
      </p:sp>
      <p:sp>
        <p:nvSpPr>
          <p:cNvPr id="8" name="Text 5"/>
          <p:cNvSpPr/>
          <p:nvPr/>
        </p:nvSpPr>
        <p:spPr>
          <a:xfrm>
            <a:off x="7130534" y="3917752"/>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Capacity Expansion</a:t>
            </a:r>
            <a:endParaRPr lang="en-US" sz="2200"/>
          </a:p>
        </p:txBody>
      </p:sp>
      <p:sp>
        <p:nvSpPr>
          <p:cNvPr id="9" name="Text 6"/>
          <p:cNvSpPr/>
          <p:nvPr/>
        </p:nvSpPr>
        <p:spPr>
          <a:xfrm>
            <a:off x="7130534" y="4408170"/>
            <a:ext cx="6706076" cy="362903"/>
          </a:xfrm>
          <a:prstGeom prst="rect">
            <a:avLst/>
          </a:prstGeom>
          <a:noFill/>
          <a:ln/>
        </p:spPr>
        <p:txBody>
          <a:bodyPr wrap="non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Increased capacity late, but complexity remained high.</a:t>
            </a:r>
            <a:endParaRPr lang="en-US" sz="1750"/>
          </a:p>
        </p:txBody>
      </p:sp>
      <p:sp>
        <p:nvSpPr>
          <p:cNvPr id="10" name="Shape 7"/>
          <p:cNvSpPr/>
          <p:nvPr/>
        </p:nvSpPr>
        <p:spPr>
          <a:xfrm>
            <a:off x="6960632" y="4997887"/>
            <a:ext cx="170021" cy="1216223"/>
          </a:xfrm>
          <a:prstGeom prst="roundRect">
            <a:avLst>
              <a:gd name="adj" fmla="val 56033"/>
            </a:avLst>
          </a:prstGeom>
          <a:solidFill>
            <a:srgbClr val="DFECE9"/>
          </a:solidFill>
          <a:ln w="7620">
            <a:solidFill>
              <a:srgbClr val="C5D2CF"/>
            </a:solidFill>
            <a:prstDash val="solid"/>
          </a:ln>
        </p:spPr>
        <p:txBody>
          <a:bodyPr/>
          <a:lstStyle/>
          <a:p>
            <a:endParaRPr lang="en-NP"/>
          </a:p>
        </p:txBody>
      </p:sp>
      <p:sp>
        <p:nvSpPr>
          <p:cNvPr id="11" name="Text 8"/>
          <p:cNvSpPr/>
          <p:nvPr/>
        </p:nvSpPr>
        <p:spPr>
          <a:xfrm>
            <a:off x="7470815" y="4997887"/>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Final Strategy</a:t>
            </a:r>
            <a:endParaRPr lang="en-US" sz="2200"/>
          </a:p>
        </p:txBody>
      </p:sp>
      <p:sp>
        <p:nvSpPr>
          <p:cNvPr id="12" name="Text 9"/>
          <p:cNvSpPr/>
          <p:nvPr/>
        </p:nvSpPr>
        <p:spPr>
          <a:xfrm>
            <a:off x="7470815" y="5488305"/>
            <a:ext cx="6365796" cy="725805"/>
          </a:xfrm>
          <a:prstGeom prst="rect">
            <a:avLst/>
          </a:prstGeom>
          <a:noFill/>
          <a:ln/>
        </p:spPr>
        <p:txBody>
          <a:bodyPr wrap="square" lIns="0" tIns="0" rIns="0" bIns="0" rtlCol="0" anchor="t"/>
          <a:lstStyle/>
          <a:p>
            <a:pPr>
              <a:lnSpc>
                <a:spcPts val="2850"/>
              </a:lnSpc>
            </a:pPr>
            <a:r>
              <a:rPr lang="en-US" sz="1750">
                <a:solidFill>
                  <a:srgbClr val="2C3249"/>
                </a:solidFill>
                <a:latin typeface="Martel Sans"/>
                <a:ea typeface="Martel Sans" pitchFamily="34" charset="-122"/>
                <a:cs typeface="Martel Sans"/>
              </a:rPr>
              <a:t>Focused on the top two products, reducing changeovers and boosting output.</a:t>
            </a:r>
            <a:endParaRPr lang="en-US" sz="1750">
              <a:latin typeface="Martel Sans"/>
              <a:cs typeface="Martel Sans"/>
            </a:endParaRPr>
          </a:p>
        </p:txBody>
      </p:sp>
    </p:spTree>
    <p:extLst>
      <p:ext uri="{BB962C8B-B14F-4D97-AF65-F5344CB8AC3E}">
        <p14:creationId xmlns:p14="http://schemas.microsoft.com/office/powerpoint/2010/main" val="3664920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bars&#10;&#10;AI-generated content may be incorrect.">
            <a:extLst>
              <a:ext uri="{FF2B5EF4-FFF2-40B4-BE49-F238E27FC236}">
                <a16:creationId xmlns:a16="http://schemas.microsoft.com/office/drawing/2014/main" id="{8F537A89-8E45-D35E-B5D9-D14760C662A0}"/>
              </a:ext>
            </a:extLst>
          </p:cNvPr>
          <p:cNvPicPr>
            <a:picLocks noChangeAspect="1"/>
          </p:cNvPicPr>
          <p:nvPr/>
        </p:nvPicPr>
        <p:blipFill>
          <a:blip r:embed="rId2"/>
          <a:stretch>
            <a:fillRect/>
          </a:stretch>
        </p:blipFill>
        <p:spPr>
          <a:xfrm>
            <a:off x="1098948" y="833337"/>
            <a:ext cx="5117304" cy="5200524"/>
          </a:xfrm>
          <a:prstGeom prst="rect">
            <a:avLst/>
          </a:prstGeom>
        </p:spPr>
      </p:pic>
      <p:pic>
        <p:nvPicPr>
          <p:cNvPr id="3" name="Picture 2">
            <a:extLst>
              <a:ext uri="{FF2B5EF4-FFF2-40B4-BE49-F238E27FC236}">
                <a16:creationId xmlns:a16="http://schemas.microsoft.com/office/drawing/2014/main" id="{6775B859-C3CF-146C-BFA7-C09AA9766DD3}"/>
              </a:ext>
            </a:extLst>
          </p:cNvPr>
          <p:cNvPicPr>
            <a:picLocks noChangeAspect="1"/>
          </p:cNvPicPr>
          <p:nvPr/>
        </p:nvPicPr>
        <p:blipFill>
          <a:blip r:embed="rId3"/>
          <a:stretch>
            <a:fillRect/>
          </a:stretch>
        </p:blipFill>
        <p:spPr>
          <a:xfrm>
            <a:off x="7313030" y="705369"/>
            <a:ext cx="6516652" cy="5330284"/>
          </a:xfrm>
          <a:prstGeom prst="rect">
            <a:avLst/>
          </a:prstGeom>
        </p:spPr>
      </p:pic>
      <p:sp>
        <p:nvSpPr>
          <p:cNvPr id="5" name="TextBox 4">
            <a:extLst>
              <a:ext uri="{FF2B5EF4-FFF2-40B4-BE49-F238E27FC236}">
                <a16:creationId xmlns:a16="http://schemas.microsoft.com/office/drawing/2014/main" id="{B76DD957-6830-1786-D139-B6A9170CC57A}"/>
              </a:ext>
            </a:extLst>
          </p:cNvPr>
          <p:cNvSpPr txBox="1"/>
          <p:nvPr/>
        </p:nvSpPr>
        <p:spPr>
          <a:xfrm>
            <a:off x="1096145" y="6358376"/>
            <a:ext cx="36397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ea typeface="Calibri"/>
                <a:cs typeface="Calibri"/>
              </a:rPr>
              <a:t>Before                             </a:t>
            </a:r>
          </a:p>
        </p:txBody>
      </p:sp>
      <p:sp>
        <p:nvSpPr>
          <p:cNvPr id="6" name="TextBox 5">
            <a:extLst>
              <a:ext uri="{FF2B5EF4-FFF2-40B4-BE49-F238E27FC236}">
                <a16:creationId xmlns:a16="http://schemas.microsoft.com/office/drawing/2014/main" id="{C5F3E752-D87F-1A3B-ADE6-73B54E678168}"/>
              </a:ext>
            </a:extLst>
          </p:cNvPr>
          <p:cNvSpPr txBox="1"/>
          <p:nvPr/>
        </p:nvSpPr>
        <p:spPr>
          <a:xfrm>
            <a:off x="7312548" y="6355460"/>
            <a:ext cx="36397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a:ea typeface="Calibri"/>
                <a:cs typeface="Calibri"/>
              </a:rPr>
              <a:t>After</a:t>
            </a:r>
          </a:p>
        </p:txBody>
      </p:sp>
    </p:spTree>
    <p:extLst>
      <p:ext uri="{BB962C8B-B14F-4D97-AF65-F5344CB8AC3E}">
        <p14:creationId xmlns:p14="http://schemas.microsoft.com/office/powerpoint/2010/main" val="20812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4256" y="874752"/>
            <a:ext cx="7715488" cy="1275636"/>
          </a:xfrm>
          <a:prstGeom prst="rect">
            <a:avLst/>
          </a:prstGeom>
          <a:noFill/>
          <a:ln/>
        </p:spPr>
        <p:txBody>
          <a:bodyPr wrap="square" lIns="0" tIns="0" rIns="0" bIns="0" rtlCol="0" anchor="t"/>
          <a:lstStyle/>
          <a:p>
            <a:pPr marL="0" indent="0" algn="l">
              <a:lnSpc>
                <a:spcPts val="5000"/>
              </a:lnSpc>
              <a:buNone/>
            </a:pPr>
            <a:r>
              <a:rPr lang="en-US" sz="4000">
                <a:solidFill>
                  <a:srgbClr val="272D45"/>
                </a:solidFill>
                <a:latin typeface="Kanit Light" pitchFamily="34" charset="0"/>
                <a:ea typeface="Kanit Light" pitchFamily="34" charset="-122"/>
                <a:cs typeface="Kanit Light" pitchFamily="34" charset="-120"/>
              </a:rPr>
              <a:t>Planning &amp; Stock Transfer Strategy</a:t>
            </a:r>
            <a:endParaRPr lang="en-US" sz="4000"/>
          </a:p>
        </p:txBody>
      </p:sp>
      <p:pic>
        <p:nvPicPr>
          <p:cNvPr id="4" name="Image 1" descr="preencoded.png"/>
          <p:cNvPicPr>
            <a:picLocks noChangeAspect="1"/>
          </p:cNvPicPr>
          <p:nvPr/>
        </p:nvPicPr>
        <p:blipFill>
          <a:blip r:embed="rId4"/>
          <a:stretch>
            <a:fillRect/>
          </a:stretch>
        </p:blipFill>
        <p:spPr>
          <a:xfrm>
            <a:off x="714256" y="2456498"/>
            <a:ext cx="1020485" cy="1224558"/>
          </a:xfrm>
          <a:prstGeom prst="rect">
            <a:avLst/>
          </a:prstGeom>
        </p:spPr>
      </p:pic>
      <p:sp>
        <p:nvSpPr>
          <p:cNvPr id="5" name="Text 1"/>
          <p:cNvSpPr/>
          <p:nvPr/>
        </p:nvSpPr>
        <p:spPr>
          <a:xfrm>
            <a:off x="2040850" y="2660571"/>
            <a:ext cx="3014782" cy="318849"/>
          </a:xfrm>
          <a:prstGeom prst="rect">
            <a:avLst/>
          </a:prstGeom>
          <a:noFill/>
          <a:ln/>
        </p:spPr>
        <p:txBody>
          <a:bodyPr wrap="none" lIns="0" tIns="0" rIns="0" bIns="0" rtlCol="0" anchor="t"/>
          <a:lstStyle/>
          <a:p>
            <a:pPr marL="0" indent="0" algn="l">
              <a:lnSpc>
                <a:spcPts val="2500"/>
              </a:lnSpc>
              <a:buNone/>
            </a:pPr>
            <a:r>
              <a:rPr lang="en-US" sz="2000">
                <a:solidFill>
                  <a:srgbClr val="2C3249"/>
                </a:solidFill>
                <a:latin typeface="Kanit Light" pitchFamily="34" charset="0"/>
                <a:ea typeface="Kanit Light" pitchFamily="34" charset="-122"/>
                <a:cs typeface="Kanit Light" pitchFamily="34" charset="-120"/>
              </a:rPr>
              <a:t>Push-Based Stock Transfer</a:t>
            </a:r>
            <a:endParaRPr lang="en-US" sz="2000"/>
          </a:p>
        </p:txBody>
      </p:sp>
      <p:sp>
        <p:nvSpPr>
          <p:cNvPr id="6" name="Text 2"/>
          <p:cNvSpPr/>
          <p:nvPr/>
        </p:nvSpPr>
        <p:spPr>
          <a:xfrm>
            <a:off x="2040850" y="3101816"/>
            <a:ext cx="6388894" cy="326469"/>
          </a:xfrm>
          <a:prstGeom prst="rect">
            <a:avLst/>
          </a:prstGeom>
          <a:noFill/>
          <a:ln/>
        </p:spPr>
        <p:txBody>
          <a:bodyPr wrap="none" lIns="0" tIns="0" rIns="0" bIns="0" rtlCol="0" anchor="t"/>
          <a:lstStyle/>
          <a:p>
            <a:pPr marL="0" indent="0" algn="l">
              <a:lnSpc>
                <a:spcPts val="2550"/>
              </a:lnSpc>
              <a:buNone/>
            </a:pPr>
            <a:r>
              <a:rPr lang="en-US" sz="1600">
                <a:solidFill>
                  <a:srgbClr val="2C3249"/>
                </a:solidFill>
                <a:latin typeface="Martel Sans" pitchFamily="34" charset="0"/>
                <a:ea typeface="Martel Sans" pitchFamily="34" charset="-122"/>
                <a:cs typeface="Martel Sans" pitchFamily="34" charset="-120"/>
              </a:rPr>
              <a:t>Distributed inventory evenly to prevent stockouts early on.</a:t>
            </a:r>
            <a:endParaRPr lang="en-US" sz="1600"/>
          </a:p>
        </p:txBody>
      </p:sp>
      <p:pic>
        <p:nvPicPr>
          <p:cNvPr id="7" name="Image 2" descr="preencoded.png"/>
          <p:cNvPicPr>
            <a:picLocks noChangeAspect="1"/>
          </p:cNvPicPr>
          <p:nvPr/>
        </p:nvPicPr>
        <p:blipFill>
          <a:blip r:embed="rId5"/>
          <a:stretch>
            <a:fillRect/>
          </a:stretch>
        </p:blipFill>
        <p:spPr>
          <a:xfrm>
            <a:off x="714256" y="3681055"/>
            <a:ext cx="1020485" cy="1224558"/>
          </a:xfrm>
          <a:prstGeom prst="rect">
            <a:avLst/>
          </a:prstGeom>
        </p:spPr>
      </p:pic>
      <p:sp>
        <p:nvSpPr>
          <p:cNvPr id="8" name="Text 3"/>
          <p:cNvSpPr/>
          <p:nvPr/>
        </p:nvSpPr>
        <p:spPr>
          <a:xfrm>
            <a:off x="2040850" y="3885128"/>
            <a:ext cx="2655213" cy="318849"/>
          </a:xfrm>
          <a:prstGeom prst="rect">
            <a:avLst/>
          </a:prstGeom>
          <a:noFill/>
          <a:ln/>
        </p:spPr>
        <p:txBody>
          <a:bodyPr wrap="none" lIns="0" tIns="0" rIns="0" bIns="0" rtlCol="0" anchor="t"/>
          <a:lstStyle/>
          <a:p>
            <a:pPr marL="0" indent="0" algn="l">
              <a:lnSpc>
                <a:spcPts val="2500"/>
              </a:lnSpc>
              <a:buNone/>
            </a:pPr>
            <a:r>
              <a:rPr lang="en-US" sz="2000">
                <a:solidFill>
                  <a:srgbClr val="2C3249"/>
                </a:solidFill>
                <a:latin typeface="Kanit Light"/>
                <a:ea typeface="Kanit Light" pitchFamily="34" charset="-122"/>
                <a:cs typeface="Kanit Light"/>
              </a:rPr>
              <a:t>Hybrid Push Model</a:t>
            </a:r>
            <a:endParaRPr lang="en-US" sz="2000">
              <a:latin typeface="Kanit Light"/>
              <a:cs typeface="Kanit Light"/>
            </a:endParaRPr>
          </a:p>
        </p:txBody>
      </p:sp>
      <p:sp>
        <p:nvSpPr>
          <p:cNvPr id="9" name="Text 4"/>
          <p:cNvSpPr/>
          <p:nvPr/>
        </p:nvSpPr>
        <p:spPr>
          <a:xfrm>
            <a:off x="2040850" y="4326374"/>
            <a:ext cx="6388894" cy="326469"/>
          </a:xfrm>
          <a:prstGeom prst="rect">
            <a:avLst/>
          </a:prstGeom>
          <a:noFill/>
          <a:ln/>
        </p:spPr>
        <p:txBody>
          <a:bodyPr wrap="none" lIns="0" tIns="0" rIns="0" bIns="0" rtlCol="0" anchor="t"/>
          <a:lstStyle/>
          <a:p>
            <a:pPr marL="0" indent="0" algn="l">
              <a:lnSpc>
                <a:spcPts val="2550"/>
              </a:lnSpc>
              <a:buNone/>
            </a:pPr>
            <a:r>
              <a:rPr lang="en-US" sz="1600">
                <a:solidFill>
                  <a:srgbClr val="2C3249"/>
                </a:solidFill>
                <a:latin typeface="Martel Sans" pitchFamily="34" charset="0"/>
                <a:ea typeface="Martel Sans" pitchFamily="34" charset="-122"/>
                <a:cs typeface="Martel Sans" pitchFamily="34" charset="-120"/>
              </a:rPr>
              <a:t>Shifted inventory to high-demand regions using sales data.</a:t>
            </a:r>
            <a:endParaRPr lang="en-US" sz="1600"/>
          </a:p>
        </p:txBody>
      </p:sp>
      <p:pic>
        <p:nvPicPr>
          <p:cNvPr id="10" name="Image 3" descr="preencoded.png"/>
          <p:cNvPicPr>
            <a:picLocks noChangeAspect="1"/>
          </p:cNvPicPr>
          <p:nvPr/>
        </p:nvPicPr>
        <p:blipFill>
          <a:blip r:embed="rId6"/>
          <a:stretch>
            <a:fillRect/>
          </a:stretch>
        </p:blipFill>
        <p:spPr>
          <a:xfrm>
            <a:off x="714256" y="4905613"/>
            <a:ext cx="1020485" cy="1224558"/>
          </a:xfrm>
          <a:prstGeom prst="rect">
            <a:avLst/>
          </a:prstGeom>
        </p:spPr>
      </p:pic>
      <p:sp>
        <p:nvSpPr>
          <p:cNvPr id="11" name="Text 5"/>
          <p:cNvSpPr/>
          <p:nvPr/>
        </p:nvSpPr>
        <p:spPr>
          <a:xfrm>
            <a:off x="2040850" y="5109686"/>
            <a:ext cx="2551271" cy="318849"/>
          </a:xfrm>
          <a:prstGeom prst="rect">
            <a:avLst/>
          </a:prstGeom>
          <a:noFill/>
          <a:ln/>
        </p:spPr>
        <p:txBody>
          <a:bodyPr wrap="none" lIns="0" tIns="0" rIns="0" bIns="0" rtlCol="0" anchor="t"/>
          <a:lstStyle/>
          <a:p>
            <a:pPr marL="0" indent="0" algn="l">
              <a:lnSpc>
                <a:spcPts val="2500"/>
              </a:lnSpc>
              <a:buNone/>
            </a:pPr>
            <a:r>
              <a:rPr lang="en-US" sz="2000">
                <a:solidFill>
                  <a:srgbClr val="2C3249"/>
                </a:solidFill>
                <a:latin typeface="Kanit Light" pitchFamily="34" charset="0"/>
                <a:ea typeface="Kanit Light" pitchFamily="34" charset="-122"/>
                <a:cs typeface="Kanit Light" pitchFamily="34" charset="-120"/>
              </a:rPr>
              <a:t>MRP Execution</a:t>
            </a:r>
            <a:endParaRPr lang="en-US" sz="2000"/>
          </a:p>
        </p:txBody>
      </p:sp>
      <p:sp>
        <p:nvSpPr>
          <p:cNvPr id="12" name="Text 6"/>
          <p:cNvSpPr/>
          <p:nvPr/>
        </p:nvSpPr>
        <p:spPr>
          <a:xfrm>
            <a:off x="2040850" y="5550932"/>
            <a:ext cx="6388894" cy="326469"/>
          </a:xfrm>
          <a:prstGeom prst="rect">
            <a:avLst/>
          </a:prstGeom>
          <a:noFill/>
          <a:ln/>
        </p:spPr>
        <p:txBody>
          <a:bodyPr wrap="none" lIns="0" tIns="0" rIns="0" bIns="0" rtlCol="0" anchor="t"/>
          <a:lstStyle/>
          <a:p>
            <a:pPr marL="0" indent="0" algn="l">
              <a:lnSpc>
                <a:spcPts val="2550"/>
              </a:lnSpc>
              <a:buNone/>
            </a:pPr>
            <a:r>
              <a:rPr lang="en-US" sz="1600">
                <a:solidFill>
                  <a:srgbClr val="2C3249"/>
                </a:solidFill>
                <a:latin typeface="Martel Sans" pitchFamily="34" charset="0"/>
                <a:ea typeface="Martel Sans" pitchFamily="34" charset="-122"/>
                <a:cs typeface="Martel Sans" pitchFamily="34" charset="-120"/>
              </a:rPr>
              <a:t>Weekly SAP runs ensured timely procurement and production.</a:t>
            </a:r>
            <a:endParaRPr lang="en-US" sz="1600"/>
          </a:p>
        </p:txBody>
      </p:sp>
      <p:pic>
        <p:nvPicPr>
          <p:cNvPr id="13" name="Image 4" descr="preencoded.png"/>
          <p:cNvPicPr>
            <a:picLocks noChangeAspect="1"/>
          </p:cNvPicPr>
          <p:nvPr/>
        </p:nvPicPr>
        <p:blipFill>
          <a:blip r:embed="rId7"/>
          <a:stretch>
            <a:fillRect/>
          </a:stretch>
        </p:blipFill>
        <p:spPr>
          <a:xfrm>
            <a:off x="714256" y="6130171"/>
            <a:ext cx="1020485" cy="1224558"/>
          </a:xfrm>
          <a:prstGeom prst="rect">
            <a:avLst/>
          </a:prstGeom>
        </p:spPr>
      </p:pic>
      <p:sp>
        <p:nvSpPr>
          <p:cNvPr id="14" name="Text 7"/>
          <p:cNvSpPr/>
          <p:nvPr/>
        </p:nvSpPr>
        <p:spPr>
          <a:xfrm>
            <a:off x="2040850" y="6334244"/>
            <a:ext cx="2551271" cy="318849"/>
          </a:xfrm>
          <a:prstGeom prst="rect">
            <a:avLst/>
          </a:prstGeom>
          <a:noFill/>
          <a:ln/>
        </p:spPr>
        <p:txBody>
          <a:bodyPr wrap="none" lIns="0" tIns="0" rIns="0" bIns="0" rtlCol="0" anchor="t"/>
          <a:lstStyle/>
          <a:p>
            <a:pPr marL="0" indent="0" algn="l">
              <a:lnSpc>
                <a:spcPts val="2500"/>
              </a:lnSpc>
              <a:buNone/>
            </a:pPr>
            <a:r>
              <a:rPr lang="en-US" sz="2000">
                <a:solidFill>
                  <a:srgbClr val="2C3249"/>
                </a:solidFill>
                <a:latin typeface="Kanit Light" pitchFamily="34" charset="0"/>
                <a:ea typeface="Kanit Light" pitchFamily="34" charset="-122"/>
                <a:cs typeface="Kanit Light" pitchFamily="34" charset="-120"/>
              </a:rPr>
              <a:t>Cost Control</a:t>
            </a:r>
            <a:endParaRPr lang="en-US" sz="2000"/>
          </a:p>
        </p:txBody>
      </p:sp>
      <p:sp>
        <p:nvSpPr>
          <p:cNvPr id="15" name="Text 8"/>
          <p:cNvSpPr/>
          <p:nvPr/>
        </p:nvSpPr>
        <p:spPr>
          <a:xfrm>
            <a:off x="2040850" y="6775490"/>
            <a:ext cx="6388894" cy="326469"/>
          </a:xfrm>
          <a:prstGeom prst="rect">
            <a:avLst/>
          </a:prstGeom>
          <a:noFill/>
          <a:ln/>
        </p:spPr>
        <p:txBody>
          <a:bodyPr wrap="none" lIns="0" tIns="0" rIns="0" bIns="0" rtlCol="0" anchor="t"/>
          <a:lstStyle/>
          <a:p>
            <a:pPr marL="0" indent="0" algn="l">
              <a:lnSpc>
                <a:spcPts val="2550"/>
              </a:lnSpc>
              <a:buNone/>
            </a:pPr>
            <a:r>
              <a:rPr lang="en-US" sz="1600">
                <a:solidFill>
                  <a:srgbClr val="2C3249"/>
                </a:solidFill>
                <a:latin typeface="Martel Sans" pitchFamily="34" charset="0"/>
                <a:ea typeface="Martel Sans" pitchFamily="34" charset="-122"/>
                <a:cs typeface="Martel Sans" pitchFamily="34" charset="-120"/>
              </a:rPr>
              <a:t>Minimized warehousing expenses by balancing stock levels.</a:t>
            </a:r>
            <a:endParaRPr lang="en-US"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13984828-5322-142C-86BB-5CBDDEE71AEC}"/>
              </a:ext>
            </a:extLst>
          </p:cNvPr>
          <p:cNvPicPr>
            <a:picLocks noChangeAspect="1"/>
          </p:cNvPicPr>
          <p:nvPr/>
        </p:nvPicPr>
        <p:blipFill>
          <a:blip r:embed="rId2"/>
          <a:srcRect l="2800" t="19022" r="25565" b="10964"/>
          <a:stretch>
            <a:fillRect/>
          </a:stretch>
        </p:blipFill>
        <p:spPr>
          <a:xfrm>
            <a:off x="111211" y="1532239"/>
            <a:ext cx="9609955" cy="6417236"/>
          </a:xfrm>
          <a:prstGeom prst="rect">
            <a:avLst/>
          </a:prstGeom>
        </p:spPr>
      </p:pic>
      <p:sp>
        <p:nvSpPr>
          <p:cNvPr id="4" name="TextBox 3">
            <a:extLst>
              <a:ext uri="{FF2B5EF4-FFF2-40B4-BE49-F238E27FC236}">
                <a16:creationId xmlns:a16="http://schemas.microsoft.com/office/drawing/2014/main" id="{9541BCE7-3C8F-A1F9-2459-5BE928AA977E}"/>
              </a:ext>
            </a:extLst>
          </p:cNvPr>
          <p:cNvSpPr txBox="1"/>
          <p:nvPr/>
        </p:nvSpPr>
        <p:spPr>
          <a:xfrm>
            <a:off x="9722525" y="1536269"/>
            <a:ext cx="472147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Dashboard Overview:</a:t>
            </a:r>
            <a:r>
              <a:rPr lang="en-US">
                <a:ea typeface="+mn-lt"/>
                <a:cs typeface="+mn-lt"/>
              </a:rPr>
              <a:t> Presents an analysis of material quantities using Microsoft Power BI.</a:t>
            </a:r>
            <a:endParaRPr lang="en-US">
              <a:ea typeface="Calibri" panose="020F0502020204030204"/>
              <a:cs typeface="Calibri" panose="020F0502020204030204"/>
            </a:endParaRPr>
          </a:p>
          <a:p>
            <a:endParaRPr lang="en-US">
              <a:ea typeface="+mn-lt"/>
              <a:cs typeface="+mn-lt"/>
            </a:endParaRPr>
          </a:p>
          <a:p>
            <a:pPr marL="285750" indent="-285750">
              <a:buFont typeface="Arial"/>
              <a:buChar char="•"/>
            </a:pPr>
            <a:r>
              <a:rPr lang="en-US" b="1">
                <a:ea typeface="+mn-lt"/>
                <a:cs typeface="+mn-lt"/>
              </a:rPr>
              <a:t>Key Visualizations:</a:t>
            </a:r>
            <a:r>
              <a:rPr lang="en-US">
                <a:ea typeface="+mn-lt"/>
                <a:cs typeface="+mn-lt"/>
              </a:rPr>
              <a:t> </a:t>
            </a:r>
            <a:endParaRPr lang="en-US">
              <a:ea typeface="Calibri" panose="020F0502020204030204"/>
              <a:cs typeface="Calibri" panose="020F0502020204030204"/>
            </a:endParaRPr>
          </a:p>
          <a:p>
            <a:r>
              <a:rPr lang="en-US" b="1">
                <a:ea typeface="+mn-lt"/>
                <a:cs typeface="+mn-lt"/>
              </a:rPr>
              <a:t>     1. Area-based Quantity:</a:t>
            </a:r>
            <a:r>
              <a:rPr lang="en-US">
                <a:ea typeface="+mn-lt"/>
                <a:cs typeface="+mn-lt"/>
              </a:rPr>
              <a:t> Top bar chart </a:t>
            </a:r>
          </a:p>
          <a:p>
            <a:r>
              <a:rPr lang="en-US" b="1">
                <a:ea typeface="+mn-lt"/>
                <a:cs typeface="+mn-lt"/>
              </a:rPr>
              <a:t>     2. Material Code Quantity:</a:t>
            </a:r>
            <a:r>
              <a:rPr lang="en-US">
                <a:ea typeface="+mn-lt"/>
                <a:cs typeface="+mn-lt"/>
              </a:rPr>
              <a:t> Bottom bar chart </a:t>
            </a:r>
            <a:endParaRPr lang="en-US">
              <a:ea typeface="Calibri"/>
              <a:cs typeface="Calibri"/>
            </a:endParaRPr>
          </a:p>
          <a:p>
            <a:endParaRPr lang="en-US" b="1">
              <a:ea typeface="+mn-lt"/>
              <a:cs typeface="+mn-lt"/>
            </a:endParaRPr>
          </a:p>
          <a:p>
            <a:pPr marL="285750" indent="-285750">
              <a:buFont typeface="Arial"/>
              <a:buChar char="•"/>
            </a:pPr>
            <a:r>
              <a:rPr lang="en-US" b="1">
                <a:ea typeface="+mn-lt"/>
                <a:cs typeface="+mn-lt"/>
              </a:rPr>
              <a:t>Interactive Distribution Channel Slicer:</a:t>
            </a:r>
            <a:r>
              <a:rPr lang="en-US">
                <a:ea typeface="+mn-lt"/>
                <a:cs typeface="+mn-lt"/>
              </a:rPr>
              <a:t> Filtering by distribution channel</a:t>
            </a:r>
            <a:endParaRPr lang="en-US">
              <a:ea typeface="Calibri"/>
              <a:cs typeface="Calibri"/>
            </a:endParaRPr>
          </a:p>
          <a:p>
            <a:pPr algn="l"/>
            <a:endParaRPr lang="en-US">
              <a:ea typeface="Calibri"/>
              <a:cs typeface="Calibri"/>
            </a:endParaRPr>
          </a:p>
        </p:txBody>
      </p:sp>
      <p:sp>
        <p:nvSpPr>
          <p:cNvPr id="3" name="Rectangle 2">
            <a:extLst>
              <a:ext uri="{FF2B5EF4-FFF2-40B4-BE49-F238E27FC236}">
                <a16:creationId xmlns:a16="http://schemas.microsoft.com/office/drawing/2014/main" id="{2962C91A-1AD0-6C25-12D3-9F56244F8C79}"/>
              </a:ext>
            </a:extLst>
          </p:cNvPr>
          <p:cNvSpPr/>
          <p:nvPr/>
        </p:nvSpPr>
        <p:spPr>
          <a:xfrm>
            <a:off x="12619837" y="7568589"/>
            <a:ext cx="1970814" cy="6458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76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79451"/>
            <a:ext cx="5877282" cy="708779"/>
          </a:xfrm>
          <a:prstGeom prst="rect">
            <a:avLst/>
          </a:prstGeom>
          <a:noFill/>
          <a:ln/>
        </p:spPr>
        <p:txBody>
          <a:bodyPr wrap="none" lIns="0" tIns="0" rIns="0" bIns="0" rtlCol="0" anchor="t"/>
          <a:lstStyle/>
          <a:p>
            <a:pPr marL="0" indent="0" algn="l">
              <a:lnSpc>
                <a:spcPts val="5550"/>
              </a:lnSpc>
              <a:buNone/>
            </a:pPr>
            <a:r>
              <a:rPr lang="en-US" sz="4450">
                <a:solidFill>
                  <a:srgbClr val="272D45"/>
                </a:solidFill>
                <a:latin typeface="Kanit Light" pitchFamily="34" charset="0"/>
                <a:ea typeface="Kanit Light" pitchFamily="34" charset="-122"/>
                <a:cs typeface="Kanit Light" pitchFamily="34" charset="-120"/>
              </a:rPr>
              <a:t>Logistics &amp; Cost Control</a:t>
            </a:r>
            <a:endParaRPr lang="en-US" sz="4450"/>
          </a:p>
        </p:txBody>
      </p:sp>
      <p:sp>
        <p:nvSpPr>
          <p:cNvPr id="4" name="Shape 1"/>
          <p:cNvSpPr/>
          <p:nvPr/>
        </p:nvSpPr>
        <p:spPr>
          <a:xfrm>
            <a:off x="793790" y="5228392"/>
            <a:ext cx="510302" cy="510302"/>
          </a:xfrm>
          <a:prstGeom prst="roundRect">
            <a:avLst>
              <a:gd name="adj" fmla="val 18669"/>
            </a:avLst>
          </a:prstGeom>
          <a:solidFill>
            <a:srgbClr val="DFECE9"/>
          </a:solidFill>
          <a:ln w="7620">
            <a:solidFill>
              <a:srgbClr val="C5D2CF"/>
            </a:solidFill>
            <a:prstDash val="solid"/>
          </a:ln>
        </p:spPr>
        <p:txBody>
          <a:bodyPr/>
          <a:lstStyle/>
          <a:p>
            <a:endParaRPr lang="en-NP"/>
          </a:p>
        </p:txBody>
      </p:sp>
      <p:sp>
        <p:nvSpPr>
          <p:cNvPr id="5" name="Text 2"/>
          <p:cNvSpPr/>
          <p:nvPr/>
        </p:nvSpPr>
        <p:spPr>
          <a:xfrm>
            <a:off x="1530906" y="5306258"/>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Stock Transfers</a:t>
            </a:r>
            <a:endParaRPr lang="en-US" sz="2200"/>
          </a:p>
        </p:txBody>
      </p:sp>
      <p:sp>
        <p:nvSpPr>
          <p:cNvPr id="6" name="Text 3"/>
          <p:cNvSpPr/>
          <p:nvPr/>
        </p:nvSpPr>
        <p:spPr>
          <a:xfrm>
            <a:off x="1530906" y="5796677"/>
            <a:ext cx="3421499" cy="725805"/>
          </a:xfrm>
          <a:prstGeom prst="rect">
            <a:avLst/>
          </a:prstGeom>
          <a:noFill/>
          <a:ln/>
        </p:spPr>
        <p:txBody>
          <a:bodyPr wrap="squar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Scheduled every 3-4 days to minimize transportation costs.</a:t>
            </a:r>
            <a:endParaRPr lang="en-US" sz="1750"/>
          </a:p>
        </p:txBody>
      </p:sp>
      <p:sp>
        <p:nvSpPr>
          <p:cNvPr id="7" name="Shape 4"/>
          <p:cNvSpPr/>
          <p:nvPr/>
        </p:nvSpPr>
        <p:spPr>
          <a:xfrm>
            <a:off x="5235893" y="5228392"/>
            <a:ext cx="510302" cy="510302"/>
          </a:xfrm>
          <a:prstGeom prst="roundRect">
            <a:avLst>
              <a:gd name="adj" fmla="val 18669"/>
            </a:avLst>
          </a:prstGeom>
          <a:solidFill>
            <a:srgbClr val="DFECE9"/>
          </a:solidFill>
          <a:ln w="7620">
            <a:solidFill>
              <a:srgbClr val="C5D2CF"/>
            </a:solidFill>
            <a:prstDash val="solid"/>
          </a:ln>
        </p:spPr>
        <p:txBody>
          <a:bodyPr/>
          <a:lstStyle/>
          <a:p>
            <a:endParaRPr lang="en-NP"/>
          </a:p>
        </p:txBody>
      </p:sp>
      <p:sp>
        <p:nvSpPr>
          <p:cNvPr id="8" name="Text 5"/>
          <p:cNvSpPr/>
          <p:nvPr/>
        </p:nvSpPr>
        <p:spPr>
          <a:xfrm>
            <a:off x="5973008" y="5306258"/>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Warehouse Costs</a:t>
            </a:r>
            <a:endParaRPr lang="en-US" sz="2200"/>
          </a:p>
        </p:txBody>
      </p:sp>
      <p:sp>
        <p:nvSpPr>
          <p:cNvPr id="9" name="Text 6"/>
          <p:cNvSpPr/>
          <p:nvPr/>
        </p:nvSpPr>
        <p:spPr>
          <a:xfrm>
            <a:off x="5973008" y="5796677"/>
            <a:ext cx="3421499" cy="1088708"/>
          </a:xfrm>
          <a:prstGeom prst="rect">
            <a:avLst/>
          </a:prstGeom>
          <a:noFill/>
          <a:ln/>
        </p:spPr>
        <p:txBody>
          <a:bodyPr wrap="squar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Monitored inventory to avoid exceeding 250,000-unit capacity.</a:t>
            </a:r>
            <a:endParaRPr lang="en-US" sz="1750"/>
          </a:p>
        </p:txBody>
      </p:sp>
      <p:sp>
        <p:nvSpPr>
          <p:cNvPr id="10" name="Shape 7"/>
          <p:cNvSpPr/>
          <p:nvPr/>
        </p:nvSpPr>
        <p:spPr>
          <a:xfrm>
            <a:off x="9677995" y="5228392"/>
            <a:ext cx="510302" cy="510302"/>
          </a:xfrm>
          <a:prstGeom prst="roundRect">
            <a:avLst>
              <a:gd name="adj" fmla="val 18669"/>
            </a:avLst>
          </a:prstGeom>
          <a:solidFill>
            <a:srgbClr val="DFECE9"/>
          </a:solidFill>
          <a:ln w="7620">
            <a:solidFill>
              <a:srgbClr val="C5D2CF"/>
            </a:solidFill>
            <a:prstDash val="solid"/>
          </a:ln>
        </p:spPr>
        <p:txBody>
          <a:bodyPr/>
          <a:lstStyle/>
          <a:p>
            <a:endParaRPr lang="en-NP"/>
          </a:p>
        </p:txBody>
      </p:sp>
      <p:sp>
        <p:nvSpPr>
          <p:cNvPr id="11" name="Text 8"/>
          <p:cNvSpPr/>
          <p:nvPr/>
        </p:nvSpPr>
        <p:spPr>
          <a:xfrm>
            <a:off x="10415111" y="5306258"/>
            <a:ext cx="2835235" cy="354330"/>
          </a:xfrm>
          <a:prstGeom prst="rect">
            <a:avLst/>
          </a:prstGeom>
          <a:noFill/>
          <a:ln/>
        </p:spPr>
        <p:txBody>
          <a:bodyPr wrap="none" lIns="0" tIns="0" rIns="0" bIns="0" rtlCol="0" anchor="t"/>
          <a:lstStyle/>
          <a:p>
            <a:pPr marL="0" indent="0" algn="l">
              <a:lnSpc>
                <a:spcPts val="2750"/>
              </a:lnSpc>
              <a:buNone/>
            </a:pPr>
            <a:r>
              <a:rPr lang="en-US" sz="2200">
                <a:solidFill>
                  <a:srgbClr val="2C3249"/>
                </a:solidFill>
                <a:latin typeface="Kanit Light" pitchFamily="34" charset="0"/>
                <a:ea typeface="Kanit Light" pitchFamily="34" charset="-122"/>
                <a:cs typeface="Kanit Light" pitchFamily="34" charset="-120"/>
              </a:rPr>
              <a:t>End-Game Cash</a:t>
            </a:r>
            <a:endParaRPr lang="en-US" sz="2200"/>
          </a:p>
        </p:txBody>
      </p:sp>
      <p:sp>
        <p:nvSpPr>
          <p:cNvPr id="12" name="Text 9"/>
          <p:cNvSpPr/>
          <p:nvPr/>
        </p:nvSpPr>
        <p:spPr>
          <a:xfrm>
            <a:off x="10415111" y="5796677"/>
            <a:ext cx="3421499" cy="1088708"/>
          </a:xfrm>
          <a:prstGeom prst="rect">
            <a:avLst/>
          </a:prstGeom>
          <a:noFill/>
          <a:ln/>
        </p:spPr>
        <p:txBody>
          <a:bodyPr wrap="square" lIns="0" tIns="0" rIns="0" bIns="0" rtlCol="0" anchor="t"/>
          <a:lstStyle/>
          <a:p>
            <a:pPr marL="0" indent="0" algn="l">
              <a:lnSpc>
                <a:spcPts val="2850"/>
              </a:lnSpc>
              <a:buNone/>
            </a:pPr>
            <a:r>
              <a:rPr lang="en-US" sz="1750">
                <a:solidFill>
                  <a:srgbClr val="2C3249"/>
                </a:solidFill>
                <a:latin typeface="Martel Sans" pitchFamily="34" charset="0"/>
                <a:ea typeface="Martel Sans" pitchFamily="34" charset="-122"/>
                <a:cs typeface="Martel Sans" pitchFamily="34" charset="-120"/>
              </a:rPr>
              <a:t>Reversed non-essential investments to maximize liquidity and valuation.</a:t>
            </a:r>
            <a:endParaRPr lang="en-US" sz="1750"/>
          </a:p>
        </p:txBody>
      </p:sp>
      <p:sp>
        <p:nvSpPr>
          <p:cNvPr id="14" name="Rectangle 13">
            <a:extLst>
              <a:ext uri="{FF2B5EF4-FFF2-40B4-BE49-F238E27FC236}">
                <a16:creationId xmlns:a16="http://schemas.microsoft.com/office/drawing/2014/main" id="{DB7B8465-3A68-D222-4AA4-E1F616B0660F}"/>
              </a:ext>
            </a:extLst>
          </p:cNvPr>
          <p:cNvSpPr/>
          <p:nvPr/>
        </p:nvSpPr>
        <p:spPr>
          <a:xfrm>
            <a:off x="12903242" y="7594349"/>
            <a:ext cx="1686659" cy="561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901303"/>
            <a:ext cx="5670590" cy="708779"/>
          </a:xfrm>
          <a:prstGeom prst="rect">
            <a:avLst/>
          </a:prstGeom>
          <a:noFill/>
          <a:ln/>
        </p:spPr>
        <p:txBody>
          <a:bodyPr wrap="none" lIns="0" tIns="0" rIns="0" bIns="0" rtlCol="0" anchor="t"/>
          <a:lstStyle/>
          <a:p>
            <a:pPr marL="0" indent="0" algn="l">
              <a:lnSpc>
                <a:spcPts val="5550"/>
              </a:lnSpc>
              <a:buNone/>
            </a:pPr>
            <a:r>
              <a:rPr lang="en-US" sz="4450" b="1">
                <a:solidFill>
                  <a:srgbClr val="272D45"/>
                </a:solidFill>
                <a:latin typeface="Kanit Light" pitchFamily="34" charset="0"/>
                <a:ea typeface="Kanit Light" pitchFamily="34" charset="-122"/>
                <a:cs typeface="Kanit Light" pitchFamily="34" charset="-120"/>
              </a:rPr>
              <a:t>Pricing Strategy</a:t>
            </a:r>
            <a:endParaRPr lang="en-US" sz="4450"/>
          </a:p>
        </p:txBody>
      </p:sp>
      <p:sp>
        <p:nvSpPr>
          <p:cNvPr id="3" name="Text 1"/>
          <p:cNvSpPr/>
          <p:nvPr/>
        </p:nvSpPr>
        <p:spPr>
          <a:xfrm>
            <a:off x="793790" y="206371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C3249"/>
                </a:solidFill>
                <a:latin typeface="Martel Sans" pitchFamily="34" charset="0"/>
                <a:ea typeface="Martel Sans" pitchFamily="34" charset="-122"/>
                <a:cs typeface="Martel Sans" pitchFamily="34" charset="-120"/>
              </a:rPr>
              <a:t>Implemented a regional sensitivity model with dynamic daily price adjustments.</a:t>
            </a:r>
            <a:endParaRPr lang="en-US" sz="1750"/>
          </a:p>
        </p:txBody>
      </p:sp>
      <p:sp>
        <p:nvSpPr>
          <p:cNvPr id="4" name="Text 2"/>
          <p:cNvSpPr/>
          <p:nvPr/>
        </p:nvSpPr>
        <p:spPr>
          <a:xfrm>
            <a:off x="793790" y="250590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C3249"/>
                </a:solidFill>
                <a:latin typeface="Martel Sans" pitchFamily="34" charset="0"/>
                <a:ea typeface="Martel Sans" pitchFamily="34" charset="-122"/>
                <a:cs typeface="Martel Sans" pitchFamily="34" charset="-120"/>
              </a:rPr>
              <a:t>Monitored real-time market prices to stay competitive using an analytic tool.</a:t>
            </a:r>
            <a:endParaRPr lang="en-US" sz="1750"/>
          </a:p>
        </p:txBody>
      </p:sp>
      <p:sp>
        <p:nvSpPr>
          <p:cNvPr id="5" name="Text 3"/>
          <p:cNvSpPr/>
          <p:nvPr/>
        </p:nvSpPr>
        <p:spPr>
          <a:xfrm>
            <a:off x="793790" y="294810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C3249"/>
                </a:solidFill>
                <a:latin typeface="Martel Sans" pitchFamily="34" charset="0"/>
                <a:ea typeface="Martel Sans" pitchFamily="34" charset="-122"/>
                <a:cs typeface="Martel Sans" pitchFamily="34" charset="-120"/>
              </a:rPr>
              <a:t>Conducted profit analysis leveraging sales order report (Figure 3). </a:t>
            </a:r>
            <a:endParaRPr lang="en-US" sz="1750"/>
          </a:p>
        </p:txBody>
      </p:sp>
      <p:sp>
        <p:nvSpPr>
          <p:cNvPr id="6" name="Text 4"/>
          <p:cNvSpPr/>
          <p:nvPr/>
        </p:nvSpPr>
        <p:spPr>
          <a:xfrm>
            <a:off x="793790" y="339030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C3249"/>
                </a:solidFill>
                <a:latin typeface="Martel Sans" pitchFamily="34" charset="0"/>
                <a:ea typeface="Martel Sans" pitchFamily="34" charset="-122"/>
                <a:cs typeface="Martel Sans" pitchFamily="34" charset="-120"/>
              </a:rPr>
              <a:t>Lowered prices in the final round to clear inventory and enhance cash flow.</a:t>
            </a:r>
            <a:endParaRPr lang="en-US" sz="1750"/>
          </a:p>
        </p:txBody>
      </p:sp>
      <p:pic>
        <p:nvPicPr>
          <p:cNvPr id="7" name="Image 0" descr="preencoded.png"/>
          <p:cNvPicPr>
            <a:picLocks noChangeAspect="1"/>
          </p:cNvPicPr>
          <p:nvPr/>
        </p:nvPicPr>
        <p:blipFill>
          <a:blip r:embed="rId3"/>
          <a:stretch>
            <a:fillRect/>
          </a:stretch>
        </p:blipFill>
        <p:spPr>
          <a:xfrm>
            <a:off x="793790" y="4008358"/>
            <a:ext cx="13042583" cy="2774394"/>
          </a:xfrm>
          <a:prstGeom prst="rect">
            <a:avLst/>
          </a:prstGeom>
        </p:spPr>
      </p:pic>
      <p:sp>
        <p:nvSpPr>
          <p:cNvPr id="8" name="Text 5"/>
          <p:cNvSpPr/>
          <p:nvPr/>
        </p:nvSpPr>
        <p:spPr>
          <a:xfrm>
            <a:off x="793790" y="7037903"/>
            <a:ext cx="13042821" cy="290274"/>
          </a:xfrm>
          <a:prstGeom prst="rect">
            <a:avLst/>
          </a:prstGeom>
          <a:noFill/>
          <a:ln/>
        </p:spPr>
        <p:txBody>
          <a:bodyPr wrap="none" lIns="0" tIns="0" rIns="0" bIns="0" rtlCol="0" anchor="t"/>
          <a:lstStyle/>
          <a:p>
            <a:pPr marL="0" indent="0" algn="ctr">
              <a:lnSpc>
                <a:spcPts val="2250"/>
              </a:lnSpc>
              <a:buNone/>
            </a:pPr>
            <a:r>
              <a:rPr lang="en-US" sz="1400" b="1">
                <a:solidFill>
                  <a:srgbClr val="2C3249"/>
                </a:solidFill>
                <a:latin typeface="Martel Sans" pitchFamily="34" charset="0"/>
                <a:ea typeface="Martel Sans" pitchFamily="34" charset="-122"/>
                <a:cs typeface="Martel Sans" pitchFamily="34" charset="-120"/>
              </a:rPr>
              <a:t>Figure 3</a:t>
            </a:r>
            <a:endParaRPr lang="en-US" sz="1400"/>
          </a:p>
        </p:txBody>
      </p:sp>
      <p:sp>
        <p:nvSpPr>
          <p:cNvPr id="10" name="Rectangle 9">
            <a:extLst>
              <a:ext uri="{FF2B5EF4-FFF2-40B4-BE49-F238E27FC236}">
                <a16:creationId xmlns:a16="http://schemas.microsoft.com/office/drawing/2014/main" id="{2A8C2403-1D9A-E024-9113-FFFD00049BB9}"/>
              </a:ext>
            </a:extLst>
          </p:cNvPr>
          <p:cNvSpPr/>
          <p:nvPr/>
        </p:nvSpPr>
        <p:spPr>
          <a:xfrm>
            <a:off x="12903242" y="7607487"/>
            <a:ext cx="1686659" cy="5612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940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87</TotalTime>
  <Words>1117</Words>
  <Application>Microsoft Office PowerPoint</Application>
  <PresentationFormat>Custom</PresentationFormat>
  <Paragraphs>162</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Wingdings</vt:lpstr>
      <vt:lpstr>Calibri</vt:lpstr>
      <vt:lpstr>Arial</vt:lpstr>
      <vt:lpstr>Kanit Light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Bawa,Mehar</cp:lastModifiedBy>
  <cp:revision>136</cp:revision>
  <dcterms:created xsi:type="dcterms:W3CDTF">2025-05-14T23:07:14Z</dcterms:created>
  <dcterms:modified xsi:type="dcterms:W3CDTF">2025-05-15T18:42:58Z</dcterms:modified>
</cp:coreProperties>
</file>